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59" r:id="rId7"/>
    <p:sldId id="260" r:id="rId8"/>
    <p:sldId id="262" r:id="rId9"/>
    <p:sldId id="261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58" r:id="rId18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83D0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1AB95E3-8D01-8C7C-5A12-4A683F561B75}" v="254" dt="2023-09-12T08:39:40.99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020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360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19/09/2025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881914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19/09/2025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418632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19/09/2025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150962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19/09/2025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981744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19/09/2025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397005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19/09/2025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79029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19/09/2025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523942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19/09/2025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306586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19/09/2025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823756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19/09/2025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604498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19/09/2025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36035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771E8B-6CA5-40B2-8038-0E112F3DAC1C}" type="datetimeFigureOut">
              <a:rPr lang="es-ES" smtClean="0"/>
              <a:t>19/09/2025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331189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>
            <a:extLst>
              <a:ext uri="{FF2B5EF4-FFF2-40B4-BE49-F238E27FC236}">
                <a16:creationId xmlns:a16="http://schemas.microsoft.com/office/drawing/2014/main" id="{2312FE6D-D4F6-C6C5-CFEC-8EFE1A6E2A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0451" r="121" b="3911"/>
          <a:stretch/>
        </p:blipFill>
        <p:spPr>
          <a:xfrm>
            <a:off x="-434" y="922"/>
            <a:ext cx="11057317" cy="6390254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232202" y="1542509"/>
            <a:ext cx="7490604" cy="1195687"/>
          </a:xfrm>
        </p:spPr>
        <p:txBody>
          <a:bodyPr>
            <a:normAutofit/>
          </a:bodyPr>
          <a:lstStyle/>
          <a:p>
            <a:r>
              <a:rPr lang="es-ES" b="1" dirty="0">
                <a:latin typeface="Arial" panose="020B0604020202020204" pitchFamily="34" charset="0"/>
                <a:cs typeface="Arial" panose="020B0604020202020204" pitchFamily="34" charset="0"/>
              </a:rPr>
              <a:t>Convenio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64091" y="3196049"/>
            <a:ext cx="7158715" cy="1195687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Cápsula Formativa para AP</a:t>
            </a:r>
          </a:p>
        </p:txBody>
      </p:sp>
      <p:pic>
        <p:nvPicPr>
          <p:cNvPr id="8" name="Imagen 7" descr="Logotipo, nombre de la empresa&#10;&#10;Descripción generada automáticamente">
            <a:extLst>
              <a:ext uri="{FF2B5EF4-FFF2-40B4-BE49-F238E27FC236}">
                <a16:creationId xmlns:a16="http://schemas.microsoft.com/office/drawing/2014/main" id="{B5D9E999-376E-6CCD-FA53-367BB31340D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24902" y="5827299"/>
            <a:ext cx="2355811" cy="780966"/>
          </a:xfrm>
          <a:prstGeom prst="rect">
            <a:avLst/>
          </a:prstGeom>
        </p:spPr>
      </p:pic>
      <p:pic>
        <p:nvPicPr>
          <p:cNvPr id="4" name="Imagen 3">
            <a:extLst>
              <a:ext uri="{FF2B5EF4-FFF2-40B4-BE49-F238E27FC236}">
                <a16:creationId xmlns:a16="http://schemas.microsoft.com/office/drawing/2014/main" id="{B3C9C253-6A5F-8F70-9FAE-DEA9E68246C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3252" y="234786"/>
            <a:ext cx="3397692" cy="598123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0341E34B-4E10-6318-34DF-5DE62DC7B06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77504" y="216047"/>
            <a:ext cx="2320938" cy="6355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62731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585198-DA1D-5B2F-B98B-28D0C70F1B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216AE1B-80E1-966A-06F2-AD05CF5737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4518" y="706770"/>
            <a:ext cx="10938824" cy="1339940"/>
          </a:xfrm>
        </p:spPr>
        <p:txBody>
          <a:bodyPr>
            <a:normAutofit/>
          </a:bodyPr>
          <a:lstStyle/>
          <a:p>
            <a:r>
              <a:rPr lang="es-ES" b="1" dirty="0">
                <a:solidFill>
                  <a:srgbClr val="D83D0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Días de asuntos propios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ED8FFBF-1E47-6F58-D616-6370C4818F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5672" y="2217514"/>
            <a:ext cx="10946920" cy="3138261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 algn="just">
              <a:lnSpc>
                <a:spcPct val="100000"/>
              </a:lnSpc>
              <a:spcBef>
                <a:spcPts val="2000"/>
              </a:spcBef>
              <a:buNone/>
            </a:pPr>
            <a:r>
              <a:rPr lang="ca-ES" sz="1800" b="1" dirty="0" err="1">
                <a:solidFill>
                  <a:srgbClr val="D83D0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Días</a:t>
            </a:r>
            <a:r>
              <a:rPr lang="ca-ES" sz="1800" b="1" dirty="0">
                <a:solidFill>
                  <a:srgbClr val="D83D0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 </a:t>
            </a:r>
            <a:r>
              <a:rPr lang="ca-ES" sz="1800" dirty="0">
                <a:latin typeface="Arial" panose="020B0604020202020204" pitchFamily="34" charset="0"/>
                <a:cs typeface="Arial" panose="020B0604020202020204" pitchFamily="34" charset="0"/>
              </a:rPr>
              <a:t>2 </a:t>
            </a:r>
            <a:r>
              <a:rPr lang="ca-ES" sz="1800" dirty="0" err="1">
                <a:latin typeface="Arial" panose="020B0604020202020204" pitchFamily="34" charset="0"/>
                <a:cs typeface="Arial" panose="020B0604020202020204" pitchFamily="34" charset="0"/>
              </a:rPr>
              <a:t>días</a:t>
            </a:r>
            <a:r>
              <a:rPr lang="ca-ES" sz="1800" dirty="0">
                <a:latin typeface="Arial" panose="020B0604020202020204" pitchFamily="34" charset="0"/>
                <a:cs typeface="Arial" panose="020B0604020202020204" pitchFamily="34" charset="0"/>
              </a:rPr>
              <a:t> por </a:t>
            </a:r>
            <a:r>
              <a:rPr lang="ca-ES" sz="1800" dirty="0" err="1">
                <a:latin typeface="Arial" panose="020B0604020202020204" pitchFamily="34" charset="0"/>
                <a:cs typeface="Arial" panose="020B0604020202020204" pitchFamily="34" charset="0"/>
              </a:rPr>
              <a:t>año</a:t>
            </a:r>
            <a:r>
              <a:rPr lang="ca-E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a-ES" sz="1800" dirty="0" err="1">
                <a:latin typeface="Arial" panose="020B0604020202020204" pitchFamily="34" charset="0"/>
                <a:cs typeface="Arial" panose="020B0604020202020204" pitchFamily="34" charset="0"/>
              </a:rPr>
              <a:t>trabajado</a:t>
            </a:r>
            <a:r>
              <a:rPr lang="ca-ES" sz="1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ca-ES" sz="1800" dirty="0"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  <a:p>
            <a:pPr marL="0" indent="0" algn="just">
              <a:lnSpc>
                <a:spcPct val="100000"/>
              </a:lnSpc>
              <a:spcBef>
                <a:spcPts val="2000"/>
              </a:spcBef>
              <a:buNone/>
            </a:pPr>
            <a:r>
              <a:rPr lang="ca-ES" sz="1800" b="1" dirty="0" err="1">
                <a:solidFill>
                  <a:srgbClr val="D83D0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Disfrute</a:t>
            </a:r>
            <a:r>
              <a:rPr lang="ca-ES" sz="1800" b="1" dirty="0">
                <a:solidFill>
                  <a:srgbClr val="D83D0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ca-ES" sz="1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Entre el 01/01 y el t31/12 del </a:t>
            </a:r>
            <a:r>
              <a:rPr lang="ca-ES" sz="1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año</a:t>
            </a:r>
            <a:r>
              <a:rPr lang="ca-ES" sz="1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en vigor.</a:t>
            </a:r>
            <a:endParaRPr lang="ca-ES" sz="1800" dirty="0"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  <a:p>
            <a:pPr marL="0" indent="0" algn="just">
              <a:lnSpc>
                <a:spcPct val="100000"/>
              </a:lnSpc>
              <a:spcBef>
                <a:spcPts val="2000"/>
              </a:spcBef>
              <a:buNone/>
            </a:pPr>
            <a:r>
              <a:rPr lang="ca-ES" sz="1800" b="1" dirty="0" err="1">
                <a:solidFill>
                  <a:srgbClr val="D83D0E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Solicitud</a:t>
            </a:r>
            <a:r>
              <a:rPr lang="ca-ES" sz="1800" b="1" dirty="0">
                <a:solidFill>
                  <a:srgbClr val="D83D0E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: </a:t>
            </a:r>
            <a:r>
              <a:rPr lang="ca-ES" sz="1800" dirty="0" err="1"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Hay</a:t>
            </a:r>
            <a:r>
              <a:rPr lang="ca-ES" sz="1800" dirty="0"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 que avisar a la pers. Cogestora y a ECOM con, al </a:t>
            </a:r>
            <a:r>
              <a:rPr lang="ca-ES" sz="1800" dirty="0" err="1"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menos</a:t>
            </a:r>
            <a:r>
              <a:rPr lang="ca-ES" sz="1800" dirty="0"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, 15 </a:t>
            </a:r>
            <a:r>
              <a:rPr lang="ca-ES" sz="1800" dirty="0" err="1"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días</a:t>
            </a:r>
            <a:r>
              <a:rPr lang="ca-ES" sz="1800" dirty="0"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 de </a:t>
            </a:r>
            <a:r>
              <a:rPr lang="ca-ES" sz="1800" dirty="0" err="1"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antelación</a:t>
            </a:r>
            <a:r>
              <a:rPr lang="ca-ES" sz="1800" dirty="0"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.</a:t>
            </a:r>
          </a:p>
          <a:p>
            <a:pPr marL="0" indent="0" algn="just">
              <a:lnSpc>
                <a:spcPct val="100000"/>
              </a:lnSpc>
              <a:spcBef>
                <a:spcPts val="2000"/>
              </a:spcBef>
              <a:buNone/>
            </a:pPr>
            <a:r>
              <a:rPr lang="ca-ES" sz="1800" b="1" dirty="0">
                <a:solidFill>
                  <a:srgbClr val="D83D0E"/>
                </a:solidFill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  <a:t>NOTAS: </a:t>
            </a:r>
            <a:endParaRPr lang="en-US" sz="1800" dirty="0">
              <a:solidFill>
                <a:srgbClr val="D83D0E"/>
              </a:solidFill>
              <a:latin typeface="Arial" panose="020B0604020202020204" pitchFamily="34" charset="0"/>
              <a:ea typeface="+mn-lt"/>
              <a:cs typeface="Arial" panose="020B0604020202020204" pitchFamily="34" charset="0"/>
            </a:endParaRPr>
          </a:p>
          <a:p>
            <a:pPr marL="457200" indent="-457200" algn="just">
              <a:lnSpc>
                <a:spcPct val="100000"/>
              </a:lnSpc>
              <a:spcBef>
                <a:spcPts val="0"/>
              </a:spcBef>
              <a:buFont typeface="Arial"/>
              <a:buChar char="•"/>
            </a:pPr>
            <a:r>
              <a:rPr lang="ca-ES" sz="1800" dirty="0"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  <a:t>Si se </a:t>
            </a:r>
            <a:r>
              <a:rPr lang="ca-ES" sz="1800" dirty="0" err="1"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  <a:t>trabaja</a:t>
            </a:r>
            <a:r>
              <a:rPr lang="ca-ES" sz="1800" dirty="0"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  <a:t> </a:t>
            </a:r>
            <a:r>
              <a:rPr lang="ca-ES" sz="1800" dirty="0" err="1"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  <a:t>menos</a:t>
            </a:r>
            <a:r>
              <a:rPr lang="ca-ES" sz="1800" dirty="0"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  <a:t> de un </a:t>
            </a:r>
            <a:r>
              <a:rPr lang="ca-ES" sz="1800" dirty="0" err="1"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  <a:t>año</a:t>
            </a:r>
            <a:r>
              <a:rPr lang="ca-ES" sz="1800" dirty="0"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  <a:t>, se </a:t>
            </a:r>
            <a:r>
              <a:rPr lang="ca-ES" sz="1800" dirty="0" err="1"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  <a:t>podrán</a:t>
            </a:r>
            <a:r>
              <a:rPr lang="ca-ES" sz="1800" dirty="0"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  <a:t> </a:t>
            </a:r>
            <a:r>
              <a:rPr lang="ca-ES" sz="1800" dirty="0" err="1"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  <a:t>disfruitar</a:t>
            </a:r>
            <a:r>
              <a:rPr lang="ca-ES" sz="1800" dirty="0"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  <a:t> a partir de los 3 meses de </a:t>
            </a:r>
            <a:r>
              <a:rPr lang="ca-ES" sz="1800" dirty="0" err="1"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  <a:t>contrato</a:t>
            </a:r>
            <a:r>
              <a:rPr lang="ca-ES" sz="1800" dirty="0"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  <a:t>.</a:t>
            </a:r>
          </a:p>
          <a:p>
            <a:pPr marL="457200" indent="-457200" algn="just">
              <a:lnSpc>
                <a:spcPct val="100000"/>
              </a:lnSpc>
              <a:spcBef>
                <a:spcPts val="0"/>
              </a:spcBef>
              <a:buFont typeface="Arial"/>
              <a:buChar char="•"/>
            </a:pPr>
            <a:r>
              <a:rPr lang="ca-ES" sz="1800" dirty="0"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No se </a:t>
            </a:r>
            <a:r>
              <a:rPr lang="ca-ES" sz="1800" dirty="0" err="1"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pueden</a:t>
            </a:r>
            <a:r>
              <a:rPr lang="ca-ES" sz="1800" dirty="0"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 combinar con </a:t>
            </a:r>
            <a:r>
              <a:rPr lang="ca-ES" sz="1800" dirty="0" err="1"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vacaciones</a:t>
            </a:r>
            <a:r>
              <a:rPr lang="ca-ES" sz="1800" dirty="0"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endParaRPr lang="es-ES" sz="18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Imagen 4" descr="Forma, Círculo">
            <a:extLst>
              <a:ext uri="{FF2B5EF4-FFF2-40B4-BE49-F238E27FC236}">
                <a16:creationId xmlns:a16="http://schemas.microsoft.com/office/drawing/2014/main" id="{AD4300DE-0D63-DC33-BD20-2352BD0D472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4078" r="8647" b="11059"/>
          <a:stretch/>
        </p:blipFill>
        <p:spPr>
          <a:xfrm>
            <a:off x="9606013" y="5303053"/>
            <a:ext cx="2585987" cy="1526072"/>
          </a:xfrm>
          <a:prstGeom prst="rect">
            <a:avLst/>
          </a:prstGeom>
        </p:spPr>
      </p:pic>
      <p:pic>
        <p:nvPicPr>
          <p:cNvPr id="5" name="Imagen 4" descr="Logotipo, nombre de la empresa&#10;&#10;Descripción generada automáticamente">
            <a:extLst>
              <a:ext uri="{FF2B5EF4-FFF2-40B4-BE49-F238E27FC236}">
                <a16:creationId xmlns:a16="http://schemas.microsoft.com/office/drawing/2014/main" id="{632BE3DB-D9BE-5C6D-1E80-D01ADC8DE13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86260" y="5833876"/>
            <a:ext cx="1593811" cy="522175"/>
          </a:xfrm>
          <a:prstGeom prst="rect">
            <a:avLst/>
          </a:prstGeom>
        </p:spPr>
      </p:pic>
      <p:pic>
        <p:nvPicPr>
          <p:cNvPr id="4" name="Imagen 3">
            <a:extLst>
              <a:ext uri="{FF2B5EF4-FFF2-40B4-BE49-F238E27FC236}">
                <a16:creationId xmlns:a16="http://schemas.microsoft.com/office/drawing/2014/main" id="{0C3E752D-2D50-1711-E99C-6721EC6C815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35695" y="308220"/>
            <a:ext cx="2470318" cy="434870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377125F7-99BD-356E-9F4C-8D01D268553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975970" y="308220"/>
            <a:ext cx="1740691" cy="4766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232870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427EA5-FDF1-D7D0-88A0-D9854F7FAC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B72D04E-FB91-388C-1A62-14F28A1CE4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4518" y="817298"/>
            <a:ext cx="10938824" cy="1339940"/>
          </a:xfrm>
        </p:spPr>
        <p:txBody>
          <a:bodyPr>
            <a:normAutofit/>
          </a:bodyPr>
          <a:lstStyle/>
          <a:p>
            <a:r>
              <a:rPr lang="es-ES" b="1" dirty="0">
                <a:solidFill>
                  <a:srgbClr val="D83D0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Otros permisos retribuidos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9409DA3-16A4-5CD9-EAE6-08D3DB9E6B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5672" y="2207462"/>
            <a:ext cx="10946920" cy="3477428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just">
              <a:lnSpc>
                <a:spcPct val="150000"/>
              </a:lnSpc>
              <a:spcBef>
                <a:spcPts val="800"/>
              </a:spcBef>
            </a:pPr>
            <a:r>
              <a:rPr lang="ca-ES" sz="1800" b="1" dirty="0">
                <a:solidFill>
                  <a:srgbClr val="D83D0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Boda: </a:t>
            </a:r>
            <a:r>
              <a:rPr lang="ca-ES" sz="1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15</a:t>
            </a:r>
            <a:r>
              <a:rPr lang="ca-E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a-ES" sz="1800" dirty="0" err="1">
                <a:latin typeface="Arial" panose="020B0604020202020204" pitchFamily="34" charset="0"/>
                <a:cs typeface="Arial" panose="020B0604020202020204" pitchFamily="34" charset="0"/>
              </a:rPr>
              <a:t>días</a:t>
            </a:r>
            <a:r>
              <a:rPr lang="ca-E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a-ES" sz="1800" u="sng" dirty="0" err="1">
                <a:latin typeface="Arial" panose="020B0604020202020204" pitchFamily="34" charset="0"/>
                <a:cs typeface="Arial" panose="020B0604020202020204" pitchFamily="34" charset="0"/>
              </a:rPr>
              <a:t>naturales</a:t>
            </a:r>
            <a:r>
              <a:rPr lang="ca-ES" sz="1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ca-ES" sz="1800" dirty="0"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  <a:spcBef>
                <a:spcPts val="800"/>
              </a:spcBef>
            </a:pPr>
            <a:r>
              <a:rPr lang="ca-ES" sz="1800" b="1" dirty="0" err="1">
                <a:solidFill>
                  <a:srgbClr val="D83D0E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Tramitación</a:t>
            </a:r>
            <a:r>
              <a:rPr lang="ca-ES" sz="1800" b="1" dirty="0">
                <a:solidFill>
                  <a:srgbClr val="D83D0E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 de </a:t>
            </a:r>
            <a:r>
              <a:rPr lang="ca-ES" sz="1800" b="1" dirty="0" err="1">
                <a:solidFill>
                  <a:srgbClr val="D83D0E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adopción</a:t>
            </a:r>
            <a:r>
              <a:rPr lang="ca-ES" sz="1800" b="1" dirty="0">
                <a:solidFill>
                  <a:srgbClr val="D83D0E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/</a:t>
            </a:r>
            <a:r>
              <a:rPr lang="ca-ES" sz="1800" b="1" dirty="0" err="1">
                <a:solidFill>
                  <a:srgbClr val="D83D0E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acogida</a:t>
            </a:r>
            <a:r>
              <a:rPr lang="ca-ES" sz="1800" b="1" dirty="0">
                <a:solidFill>
                  <a:srgbClr val="D83D0E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:</a:t>
            </a:r>
            <a:r>
              <a:rPr lang="ca-ES" sz="1800" dirty="0"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 El </a:t>
            </a:r>
            <a:r>
              <a:rPr lang="ca-ES" sz="1800" dirty="0" err="1"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tiempo</a:t>
            </a:r>
            <a:r>
              <a:rPr lang="ca-ES" sz="1800" dirty="0"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 </a:t>
            </a:r>
            <a:r>
              <a:rPr lang="ca-ES" sz="1800" dirty="0" err="1"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necesario</a:t>
            </a:r>
            <a:r>
              <a:rPr lang="ca-ES" sz="1800" dirty="0"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  </a:t>
            </a:r>
            <a:r>
              <a:rPr lang="ca-ES" sz="1800" dirty="0" err="1"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siempre</a:t>
            </a:r>
            <a:r>
              <a:rPr lang="ca-ES" sz="1800" dirty="0"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 que </a:t>
            </a:r>
            <a:r>
              <a:rPr lang="ca-ES" sz="1800" dirty="0" err="1"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sea</a:t>
            </a:r>
            <a:r>
              <a:rPr lang="ca-ES" sz="1800" dirty="0"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 </a:t>
            </a:r>
            <a:r>
              <a:rPr lang="ca-ES" sz="1800" dirty="0" err="1"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dentro</a:t>
            </a:r>
            <a:r>
              <a:rPr lang="ca-ES" sz="1800" dirty="0"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 de Cataluña.</a:t>
            </a:r>
            <a:r>
              <a:rPr lang="ca-ES" sz="1800" b="1" dirty="0">
                <a:solidFill>
                  <a:srgbClr val="FF5902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 </a:t>
            </a:r>
            <a:endParaRPr lang="ca-ES" sz="1800" dirty="0"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  <a:spcBef>
                <a:spcPts val="800"/>
              </a:spcBef>
            </a:pPr>
            <a:r>
              <a:rPr lang="ca-ES" sz="1800" b="1" dirty="0" err="1">
                <a:solidFill>
                  <a:srgbClr val="D83D0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Nacimiento</a:t>
            </a:r>
            <a:r>
              <a:rPr lang="ca-ES" sz="1800" b="1" dirty="0">
                <a:solidFill>
                  <a:srgbClr val="D83D0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ca-ES" sz="1800" b="1" dirty="0" err="1">
                <a:solidFill>
                  <a:srgbClr val="D83D0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acogida</a:t>
            </a:r>
            <a:r>
              <a:rPr lang="ca-ES" sz="1800" b="1" dirty="0">
                <a:solidFill>
                  <a:srgbClr val="D83D0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ca-ES" sz="1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 </a:t>
            </a:r>
            <a:r>
              <a:rPr lang="ca-ES" sz="1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días</a:t>
            </a:r>
            <a:r>
              <a:rPr lang="ca-ES" sz="1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(5 a +50km) + </a:t>
            </a:r>
            <a:r>
              <a:rPr lang="ca-ES" sz="1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permiso</a:t>
            </a:r>
            <a:r>
              <a:rPr lang="ca-ES" sz="1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a-ES" sz="1800" dirty="0">
                <a:latin typeface="Arial" panose="020B0604020202020204" pitchFamily="34" charset="0"/>
                <a:cs typeface="Arial" panose="020B0604020202020204" pitchFamily="34" charset="0"/>
              </a:rPr>
              <a:t>de </a:t>
            </a:r>
            <a:r>
              <a:rPr lang="ca-ES" sz="1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Paternidad</a:t>
            </a:r>
            <a:r>
              <a:rPr lang="ca-ES" sz="1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ca-ES" sz="1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maternidad</a:t>
            </a:r>
            <a:r>
              <a:rPr lang="ca-ES" sz="1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ca-ES" sz="1800" dirty="0"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  <a:spcBef>
                <a:spcPts val="800"/>
              </a:spcBef>
            </a:pPr>
            <a:r>
              <a:rPr lang="ca-ES" sz="1800" b="1" dirty="0" err="1">
                <a:solidFill>
                  <a:srgbClr val="D83D0E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Hospitalización</a:t>
            </a:r>
            <a:r>
              <a:rPr lang="ca-ES" sz="1800" b="1" dirty="0">
                <a:solidFill>
                  <a:srgbClr val="D83D0E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 de </a:t>
            </a:r>
            <a:r>
              <a:rPr lang="ca-ES" sz="1800" b="1" dirty="0" err="1">
                <a:solidFill>
                  <a:srgbClr val="D83D0E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neonato</a:t>
            </a:r>
            <a:r>
              <a:rPr lang="ca-ES" sz="1800" b="1" dirty="0">
                <a:solidFill>
                  <a:srgbClr val="D83D0E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:</a:t>
            </a:r>
            <a:r>
              <a:rPr lang="ca-ES" sz="1800" dirty="0">
                <a:solidFill>
                  <a:srgbClr val="D83D0E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 </a:t>
            </a:r>
            <a:r>
              <a:rPr lang="ca-ES" sz="1800" dirty="0" err="1"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Hasta</a:t>
            </a:r>
            <a:r>
              <a:rPr lang="ca-ES" sz="1800" dirty="0"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 2h/</a:t>
            </a:r>
            <a:r>
              <a:rPr lang="ca-ES" sz="1800" dirty="0" err="1"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día</a:t>
            </a:r>
            <a:r>
              <a:rPr lang="ca-ES" sz="1800" dirty="0"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 </a:t>
            </a:r>
            <a:r>
              <a:rPr lang="ca-ES" sz="1800" dirty="0" err="1"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retribuídas</a:t>
            </a:r>
            <a:r>
              <a:rPr lang="ca-ES" sz="1800" dirty="0"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 y 1h/</a:t>
            </a:r>
            <a:r>
              <a:rPr lang="ca-ES" sz="1800" dirty="0" err="1"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día</a:t>
            </a:r>
            <a:r>
              <a:rPr lang="ca-ES" sz="1800" dirty="0"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 no </a:t>
            </a:r>
            <a:r>
              <a:rPr lang="ca-ES" sz="1800" dirty="0" err="1"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retribuída</a:t>
            </a:r>
            <a:r>
              <a:rPr lang="ca-ES" sz="1800" dirty="0"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.</a:t>
            </a:r>
          </a:p>
          <a:p>
            <a:pPr algn="just">
              <a:lnSpc>
                <a:spcPct val="150000"/>
              </a:lnSpc>
              <a:spcBef>
                <a:spcPts val="800"/>
              </a:spcBef>
            </a:pPr>
            <a:r>
              <a:rPr lang="ca-ES" sz="1800" b="1" dirty="0">
                <a:solidFill>
                  <a:srgbClr val="D83D0E"/>
                </a:solidFill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  <a:t>Visita </a:t>
            </a:r>
            <a:r>
              <a:rPr lang="ca-ES" sz="1800" b="1" dirty="0" err="1">
                <a:solidFill>
                  <a:srgbClr val="D83D0E"/>
                </a:solidFill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  <a:t>médica</a:t>
            </a:r>
            <a:r>
              <a:rPr lang="ca-ES" sz="1800" b="1" dirty="0">
                <a:solidFill>
                  <a:srgbClr val="D83D0E"/>
                </a:solidFill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  <a:t> de familiar menor de 16 </a:t>
            </a:r>
            <a:r>
              <a:rPr lang="ca-ES" sz="1800" b="1" dirty="0" err="1">
                <a:solidFill>
                  <a:srgbClr val="D83D0E"/>
                </a:solidFill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  <a:t>años</a:t>
            </a:r>
            <a:r>
              <a:rPr lang="ca-ES" sz="1800" b="1" dirty="0">
                <a:solidFill>
                  <a:srgbClr val="D83D0E"/>
                </a:solidFill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  <a:t>: </a:t>
            </a:r>
            <a:r>
              <a:rPr lang="ca-ES" sz="1800" dirty="0">
                <a:solidFill>
                  <a:srgbClr val="000000"/>
                </a:solidFill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  <a:t>El </a:t>
            </a:r>
            <a:r>
              <a:rPr lang="ca-ES" sz="1800" dirty="0" err="1">
                <a:solidFill>
                  <a:srgbClr val="000000"/>
                </a:solidFill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  <a:t>tiempo</a:t>
            </a:r>
            <a:r>
              <a:rPr lang="ca-ES" sz="1800" dirty="0">
                <a:solidFill>
                  <a:srgbClr val="000000"/>
                </a:solidFill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  <a:t> indispensable.</a:t>
            </a:r>
          </a:p>
          <a:p>
            <a:pPr algn="just">
              <a:lnSpc>
                <a:spcPct val="150000"/>
              </a:lnSpc>
              <a:spcBef>
                <a:spcPts val="800"/>
              </a:spcBef>
            </a:pPr>
            <a:r>
              <a:rPr lang="ca-ES" sz="1800" b="1" dirty="0">
                <a:solidFill>
                  <a:srgbClr val="D83D0E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Familiar con </a:t>
            </a:r>
            <a:r>
              <a:rPr lang="ca-ES" sz="1800" b="1" dirty="0" err="1">
                <a:solidFill>
                  <a:srgbClr val="D83D0E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discapacidad</a:t>
            </a:r>
            <a:r>
              <a:rPr lang="ca-ES" sz="1800" b="1" dirty="0">
                <a:solidFill>
                  <a:srgbClr val="D83D0E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: </a:t>
            </a:r>
            <a:r>
              <a:rPr lang="ca-ES" sz="1800" dirty="0">
                <a:solidFill>
                  <a:srgbClr val="00000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el </a:t>
            </a:r>
            <a:r>
              <a:rPr lang="ca-ES" sz="1800" dirty="0" err="1">
                <a:solidFill>
                  <a:srgbClr val="00000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tiempo</a:t>
            </a:r>
            <a:r>
              <a:rPr lang="ca-ES" sz="1800" dirty="0">
                <a:solidFill>
                  <a:srgbClr val="00000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 indispensable para </a:t>
            </a:r>
            <a:r>
              <a:rPr lang="ca-ES" sz="1800" dirty="0" err="1">
                <a:solidFill>
                  <a:srgbClr val="00000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reuniones</a:t>
            </a:r>
            <a:r>
              <a:rPr lang="ca-ES" sz="1800" dirty="0">
                <a:solidFill>
                  <a:srgbClr val="00000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 a centro de </a:t>
            </a:r>
            <a:r>
              <a:rPr lang="ca-ES" sz="1800" dirty="0" err="1">
                <a:solidFill>
                  <a:srgbClr val="00000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estudios</a:t>
            </a:r>
            <a:r>
              <a:rPr lang="ca-ES" sz="1800" dirty="0">
                <a:solidFill>
                  <a:srgbClr val="00000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 o </a:t>
            </a:r>
            <a:r>
              <a:rPr lang="ca-ES" sz="1800" dirty="0" err="1">
                <a:solidFill>
                  <a:srgbClr val="00000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sanitario</a:t>
            </a:r>
            <a:r>
              <a:rPr lang="ca-ES" sz="1800" dirty="0">
                <a:solidFill>
                  <a:srgbClr val="00000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.</a:t>
            </a:r>
          </a:p>
        </p:txBody>
      </p:sp>
      <p:pic>
        <p:nvPicPr>
          <p:cNvPr id="6" name="Imagen 4" descr="Forma, Círculo">
            <a:extLst>
              <a:ext uri="{FF2B5EF4-FFF2-40B4-BE49-F238E27FC236}">
                <a16:creationId xmlns:a16="http://schemas.microsoft.com/office/drawing/2014/main" id="{13214C4C-683F-AB10-124A-15F8EE34316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4078" r="8647" b="11059"/>
          <a:stretch/>
        </p:blipFill>
        <p:spPr>
          <a:xfrm>
            <a:off x="9606013" y="5303053"/>
            <a:ext cx="2585987" cy="1526072"/>
          </a:xfrm>
          <a:prstGeom prst="rect">
            <a:avLst/>
          </a:prstGeom>
        </p:spPr>
      </p:pic>
      <p:pic>
        <p:nvPicPr>
          <p:cNvPr id="5" name="Imagen 4" descr="Logotipo, nombre de la empresa&#10;&#10;Descripción generada automáticamente">
            <a:extLst>
              <a:ext uri="{FF2B5EF4-FFF2-40B4-BE49-F238E27FC236}">
                <a16:creationId xmlns:a16="http://schemas.microsoft.com/office/drawing/2014/main" id="{4C032F50-9307-1DF1-D220-A1CD469C54D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86260" y="5833876"/>
            <a:ext cx="1593811" cy="522175"/>
          </a:xfrm>
          <a:prstGeom prst="rect">
            <a:avLst/>
          </a:prstGeom>
        </p:spPr>
      </p:pic>
      <p:pic>
        <p:nvPicPr>
          <p:cNvPr id="4" name="Imagen 3">
            <a:extLst>
              <a:ext uri="{FF2B5EF4-FFF2-40B4-BE49-F238E27FC236}">
                <a16:creationId xmlns:a16="http://schemas.microsoft.com/office/drawing/2014/main" id="{DFA73E46-26B2-363D-31BE-5BF463A2C9D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35695" y="308220"/>
            <a:ext cx="2470318" cy="434870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D6117BCE-999F-B13A-E4BC-3401D7C8CF5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975970" y="308220"/>
            <a:ext cx="1740691" cy="4766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6884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2AC048-9F76-918D-832C-FC2F9CC7CE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E52E9F5-F4F0-6928-CF6E-D117958911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4518" y="656522"/>
            <a:ext cx="10938824" cy="1339940"/>
          </a:xfrm>
        </p:spPr>
        <p:txBody>
          <a:bodyPr>
            <a:normAutofit/>
          </a:bodyPr>
          <a:lstStyle/>
          <a:p>
            <a:r>
              <a:rPr lang="es-ES" b="1" dirty="0">
                <a:solidFill>
                  <a:srgbClr val="D83D0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Otros permisos retribuidos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873E7FE-3B7F-2784-80DA-132AD5FE01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5672" y="1916056"/>
            <a:ext cx="4696931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 algn="just">
              <a:lnSpc>
                <a:spcPct val="150000"/>
              </a:lnSpc>
              <a:spcBef>
                <a:spcPts val="800"/>
              </a:spcBef>
              <a:buNone/>
            </a:pPr>
            <a:r>
              <a:rPr lang="ca-ES" sz="1800" b="1" dirty="0">
                <a:solidFill>
                  <a:srgbClr val="D83D0E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3 </a:t>
            </a:r>
            <a:r>
              <a:rPr lang="ca-ES" sz="1800" b="1" dirty="0" err="1">
                <a:solidFill>
                  <a:srgbClr val="D83D0E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días</a:t>
            </a:r>
            <a:r>
              <a:rPr lang="ca-ES" sz="1800" b="1" dirty="0">
                <a:solidFill>
                  <a:srgbClr val="D83D0E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 (5 a +50 km) por </a:t>
            </a:r>
            <a:r>
              <a:rPr lang="ca-ES" sz="1800" b="1" dirty="0" err="1">
                <a:solidFill>
                  <a:srgbClr val="D83D0E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familiares</a:t>
            </a:r>
            <a:r>
              <a:rPr lang="ca-ES" sz="1800" b="1" dirty="0">
                <a:solidFill>
                  <a:srgbClr val="D83D0E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 </a:t>
            </a:r>
            <a:r>
              <a:rPr lang="ca-ES" sz="1800" b="1" dirty="0" err="1">
                <a:solidFill>
                  <a:srgbClr val="D83D0E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hasta</a:t>
            </a:r>
            <a:r>
              <a:rPr lang="ca-ES" sz="1800" b="1" dirty="0">
                <a:solidFill>
                  <a:srgbClr val="D83D0E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 </a:t>
            </a:r>
            <a:br>
              <a:rPr lang="ca-ES" sz="1800" b="1" dirty="0">
                <a:solidFill>
                  <a:srgbClr val="D83D0E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</a:br>
            <a:r>
              <a:rPr lang="ca-ES" sz="1800" b="1" dirty="0">
                <a:solidFill>
                  <a:srgbClr val="D83D0E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2º </a:t>
            </a:r>
            <a:r>
              <a:rPr lang="ca-ES" sz="1800" b="1" dirty="0" err="1">
                <a:solidFill>
                  <a:srgbClr val="D83D0E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grado</a:t>
            </a:r>
            <a:r>
              <a:rPr lang="ca-ES" sz="1800" b="1" dirty="0">
                <a:solidFill>
                  <a:srgbClr val="D83D0E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 por:</a:t>
            </a:r>
          </a:p>
          <a:p>
            <a:pPr marL="457200" indent="-457200" algn="just">
              <a:lnSpc>
                <a:spcPct val="150000"/>
              </a:lnSpc>
              <a:spcBef>
                <a:spcPts val="800"/>
              </a:spcBef>
            </a:pPr>
            <a:r>
              <a:rPr lang="ca-ES" sz="1800" dirty="0" err="1"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Defunción</a:t>
            </a:r>
            <a:r>
              <a:rPr lang="ca-ES" sz="1800" dirty="0"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.</a:t>
            </a:r>
          </a:p>
          <a:p>
            <a:pPr marL="457200" indent="-457200" algn="just">
              <a:lnSpc>
                <a:spcPct val="150000"/>
              </a:lnSpc>
              <a:spcBef>
                <a:spcPts val="800"/>
              </a:spcBef>
            </a:pPr>
            <a:r>
              <a:rPr lang="ca-ES" sz="1800" dirty="0" err="1"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Enfermedad</a:t>
            </a:r>
            <a:r>
              <a:rPr lang="ca-ES" sz="1800" dirty="0"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 </a:t>
            </a:r>
            <a:r>
              <a:rPr lang="ca-ES" sz="1800" dirty="0" err="1"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grave</a:t>
            </a:r>
            <a:r>
              <a:rPr lang="ca-ES" sz="1800" dirty="0"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.</a:t>
            </a:r>
          </a:p>
          <a:p>
            <a:pPr marL="457200" indent="-457200" algn="just">
              <a:lnSpc>
                <a:spcPct val="150000"/>
              </a:lnSpc>
              <a:spcBef>
                <a:spcPts val="800"/>
              </a:spcBef>
            </a:pPr>
            <a:r>
              <a:rPr lang="ca-ES" sz="1800" dirty="0" err="1"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Hospitalización</a:t>
            </a:r>
            <a:r>
              <a:rPr lang="ca-ES" sz="1800" dirty="0"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.</a:t>
            </a:r>
          </a:p>
          <a:p>
            <a:pPr marL="457200" indent="-457200" algn="just">
              <a:lnSpc>
                <a:spcPct val="150000"/>
              </a:lnSpc>
              <a:spcBef>
                <a:spcPts val="800"/>
              </a:spcBef>
            </a:pPr>
            <a:r>
              <a:rPr lang="ca-ES" sz="1800" dirty="0" err="1"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Intervención</a:t>
            </a:r>
            <a:r>
              <a:rPr lang="ca-ES" sz="1800" dirty="0"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 quirúrgica.</a:t>
            </a:r>
          </a:p>
          <a:p>
            <a:pPr marL="457200" indent="-457200" algn="just">
              <a:lnSpc>
                <a:spcPct val="150000"/>
              </a:lnSpc>
              <a:spcBef>
                <a:spcPts val="800"/>
              </a:spcBef>
            </a:pPr>
            <a:r>
              <a:rPr lang="ca-ES" sz="1800" dirty="0" err="1"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Accidente</a:t>
            </a:r>
            <a:r>
              <a:rPr lang="ca-ES" sz="1800" dirty="0"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 </a:t>
            </a:r>
            <a:r>
              <a:rPr lang="ca-ES" sz="1800" dirty="0" err="1"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grave</a:t>
            </a:r>
            <a:r>
              <a:rPr lang="ca-ES" sz="1800" dirty="0"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.</a:t>
            </a:r>
          </a:p>
          <a:p>
            <a:pPr marL="0" indent="0" algn="just">
              <a:lnSpc>
                <a:spcPct val="150000"/>
              </a:lnSpc>
              <a:spcBef>
                <a:spcPts val="2000"/>
              </a:spcBef>
              <a:buNone/>
            </a:pPr>
            <a:r>
              <a:rPr lang="ca-ES" sz="1800" b="1" dirty="0" err="1">
                <a:solidFill>
                  <a:srgbClr val="D83D0E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Parentesco</a:t>
            </a:r>
            <a:r>
              <a:rPr lang="ca-ES" sz="1800" b="1" dirty="0">
                <a:solidFill>
                  <a:srgbClr val="D83D0E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 2º </a:t>
            </a:r>
            <a:r>
              <a:rPr lang="ca-ES" sz="1800" b="1" dirty="0" err="1">
                <a:solidFill>
                  <a:srgbClr val="D83D0E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grado</a:t>
            </a:r>
            <a:r>
              <a:rPr lang="ca-ES" sz="1800" b="1" dirty="0">
                <a:solidFill>
                  <a:srgbClr val="D83D0E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:</a:t>
            </a:r>
          </a:p>
        </p:txBody>
      </p:sp>
      <p:pic>
        <p:nvPicPr>
          <p:cNvPr id="4" name="Imagen 433" descr="Diagrama&#10;&#10;Descripción generada automáticamente">
            <a:extLst>
              <a:ext uri="{FF2B5EF4-FFF2-40B4-BE49-F238E27FC236}">
                <a16:creationId xmlns:a16="http://schemas.microsoft.com/office/drawing/2014/main" id="{7FA26992-B642-798B-8E85-9AD55788517F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9522"/>
          <a:stretch>
            <a:fillRect/>
          </a:stretch>
        </p:blipFill>
        <p:spPr>
          <a:xfrm>
            <a:off x="5362603" y="1916098"/>
            <a:ext cx="6163725" cy="3402371"/>
          </a:xfrm>
          <a:prstGeom prst="rect">
            <a:avLst/>
          </a:prstGeom>
        </p:spPr>
      </p:pic>
      <p:pic>
        <p:nvPicPr>
          <p:cNvPr id="6" name="Imagen 4" descr="Forma, Círculo">
            <a:extLst>
              <a:ext uri="{FF2B5EF4-FFF2-40B4-BE49-F238E27FC236}">
                <a16:creationId xmlns:a16="http://schemas.microsoft.com/office/drawing/2014/main" id="{0C055244-A797-98F1-EF4F-D5628A53CEF9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4078" r="8647" b="11059"/>
          <a:stretch/>
        </p:blipFill>
        <p:spPr>
          <a:xfrm>
            <a:off x="9606013" y="5303053"/>
            <a:ext cx="2585987" cy="1526072"/>
          </a:xfrm>
          <a:prstGeom prst="rect">
            <a:avLst/>
          </a:prstGeom>
        </p:spPr>
      </p:pic>
      <p:pic>
        <p:nvPicPr>
          <p:cNvPr id="5" name="Imagen 4" descr="Logotipo, nombre de la empresa&#10;&#10;Descripción generada automáticamente">
            <a:extLst>
              <a:ext uri="{FF2B5EF4-FFF2-40B4-BE49-F238E27FC236}">
                <a16:creationId xmlns:a16="http://schemas.microsoft.com/office/drawing/2014/main" id="{3EC55CEF-80D7-6539-F519-0583F1E9665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186260" y="5833876"/>
            <a:ext cx="1593811" cy="522175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02CB2BC2-530D-E906-CF0B-8A6E474117A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135695" y="308220"/>
            <a:ext cx="2470318" cy="434870"/>
          </a:xfrm>
          <a:prstGeom prst="rect">
            <a:avLst/>
          </a:prstGeom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id="{D5F29516-4BE2-1EF1-C44B-148ECC6897E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975970" y="308220"/>
            <a:ext cx="1740691" cy="4766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492535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2DA003-FD0E-46E0-0CBE-7404C73E64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5423EBA-5C13-1057-5AC6-622067E8F7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4518" y="696717"/>
            <a:ext cx="10938824" cy="1339940"/>
          </a:xfrm>
        </p:spPr>
        <p:txBody>
          <a:bodyPr>
            <a:normAutofit/>
          </a:bodyPr>
          <a:lstStyle/>
          <a:p>
            <a:r>
              <a:rPr lang="es-ES" b="1" dirty="0">
                <a:solidFill>
                  <a:srgbClr val="D83D0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Otros permisos retribuidos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0D6E7B3-09C4-9515-38E4-947E608FB7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5672" y="1956249"/>
            <a:ext cx="10946920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just">
              <a:lnSpc>
                <a:spcPct val="150000"/>
              </a:lnSpc>
              <a:spcBef>
                <a:spcPts val="800"/>
              </a:spcBef>
            </a:pPr>
            <a:r>
              <a:rPr lang="ca-ES" sz="1800" b="1" dirty="0">
                <a:solidFill>
                  <a:srgbClr val="D83D0E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Visita </a:t>
            </a:r>
            <a:r>
              <a:rPr lang="ca-ES" sz="1800" b="1" dirty="0" err="1">
                <a:solidFill>
                  <a:srgbClr val="D83D0E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médica</a:t>
            </a:r>
            <a:r>
              <a:rPr lang="ca-ES" sz="1800" b="1" dirty="0">
                <a:solidFill>
                  <a:srgbClr val="D83D0E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: </a:t>
            </a:r>
            <a:r>
              <a:rPr lang="ca-ES" sz="1800" dirty="0">
                <a:solidFill>
                  <a:srgbClr val="00000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El </a:t>
            </a:r>
            <a:r>
              <a:rPr lang="ca-ES" sz="1800" dirty="0" err="1">
                <a:solidFill>
                  <a:srgbClr val="00000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tiempo</a:t>
            </a:r>
            <a:r>
              <a:rPr lang="ca-ES" sz="1800" dirty="0">
                <a:solidFill>
                  <a:srgbClr val="00000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 indispensable </a:t>
            </a:r>
            <a:r>
              <a:rPr lang="ca-ES" sz="1800" b="1" dirty="0">
                <a:solidFill>
                  <a:srgbClr val="00000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en </a:t>
            </a:r>
            <a:r>
              <a:rPr lang="ca-ES" sz="1800" b="1" dirty="0" err="1">
                <a:solidFill>
                  <a:srgbClr val="00000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Sanidad</a:t>
            </a:r>
            <a:r>
              <a:rPr lang="ca-ES" sz="1800" b="1" dirty="0">
                <a:solidFill>
                  <a:srgbClr val="00000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 Pública</a:t>
            </a:r>
            <a:r>
              <a:rPr lang="ca-ES" sz="1800" dirty="0">
                <a:solidFill>
                  <a:srgbClr val="00000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.</a:t>
            </a:r>
          </a:p>
          <a:p>
            <a:pPr algn="just">
              <a:lnSpc>
                <a:spcPct val="150000"/>
              </a:lnSpc>
              <a:spcBef>
                <a:spcPts val="800"/>
              </a:spcBef>
            </a:pPr>
            <a:r>
              <a:rPr lang="ca-ES" sz="1800" b="1" dirty="0" err="1">
                <a:solidFill>
                  <a:srgbClr val="D83D0E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Examenes</a:t>
            </a:r>
            <a:r>
              <a:rPr lang="ca-ES" sz="1800" b="1" dirty="0">
                <a:solidFill>
                  <a:srgbClr val="D83D0E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 </a:t>
            </a:r>
            <a:r>
              <a:rPr lang="ca-ES" sz="1800" b="1" dirty="0" err="1">
                <a:solidFill>
                  <a:srgbClr val="D83D0E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prenatales</a:t>
            </a:r>
            <a:r>
              <a:rPr lang="ca-ES" sz="1800" b="1" dirty="0">
                <a:solidFill>
                  <a:srgbClr val="D83D0E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 y </a:t>
            </a:r>
            <a:r>
              <a:rPr lang="ca-ES" sz="1800" b="1" dirty="0" err="1">
                <a:solidFill>
                  <a:srgbClr val="D83D0E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preparación</a:t>
            </a:r>
            <a:r>
              <a:rPr lang="ca-ES" sz="1800" b="1" dirty="0">
                <a:solidFill>
                  <a:srgbClr val="D83D0E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 al </a:t>
            </a:r>
            <a:r>
              <a:rPr lang="ca-ES" sz="1800" b="1" dirty="0" err="1">
                <a:solidFill>
                  <a:srgbClr val="D83D0E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parto</a:t>
            </a:r>
            <a:r>
              <a:rPr lang="ca-ES" sz="1800" b="1" dirty="0">
                <a:solidFill>
                  <a:srgbClr val="D83D0E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:</a:t>
            </a:r>
            <a:r>
              <a:rPr lang="ca-ES" sz="1800" dirty="0">
                <a:solidFill>
                  <a:srgbClr val="D83D0E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 </a:t>
            </a:r>
            <a:r>
              <a:rPr lang="ca-ES" sz="1800" dirty="0"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El </a:t>
            </a:r>
            <a:r>
              <a:rPr lang="ca-ES" sz="1800" dirty="0" err="1"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tiempo</a:t>
            </a:r>
            <a:r>
              <a:rPr lang="ca-ES" sz="1800" dirty="0"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 indispensable.</a:t>
            </a:r>
            <a:r>
              <a:rPr lang="ca-ES" sz="1800" b="1" dirty="0">
                <a:solidFill>
                  <a:srgbClr val="FF5902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 </a:t>
            </a:r>
          </a:p>
          <a:p>
            <a:pPr algn="just">
              <a:lnSpc>
                <a:spcPct val="150000"/>
              </a:lnSpc>
              <a:spcBef>
                <a:spcPts val="800"/>
              </a:spcBef>
            </a:pPr>
            <a:r>
              <a:rPr lang="ca-ES" sz="1800" b="1" dirty="0" err="1">
                <a:solidFill>
                  <a:srgbClr val="D83D0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Deber</a:t>
            </a:r>
            <a:r>
              <a:rPr lang="ca-ES" sz="1800" b="1" dirty="0">
                <a:solidFill>
                  <a:srgbClr val="D83D0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inexcusable de </a:t>
            </a:r>
            <a:r>
              <a:rPr lang="ca-ES" sz="1800" b="1" dirty="0" err="1">
                <a:solidFill>
                  <a:srgbClr val="D83D0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carácter</a:t>
            </a:r>
            <a:r>
              <a:rPr lang="ca-ES" sz="1800" b="1" dirty="0">
                <a:solidFill>
                  <a:srgbClr val="D83D0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a-ES" sz="1800" b="1" dirty="0" err="1">
                <a:solidFill>
                  <a:srgbClr val="D83D0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público</a:t>
            </a:r>
            <a:r>
              <a:rPr lang="ca-ES" sz="1800" b="1" dirty="0">
                <a:solidFill>
                  <a:srgbClr val="D83D0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ca-ES" sz="1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 </a:t>
            </a:r>
            <a:r>
              <a:rPr lang="ca-ES" sz="1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tiempo</a:t>
            </a:r>
            <a:r>
              <a:rPr lang="ca-ES" sz="1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indispensable.</a:t>
            </a:r>
            <a:endParaRPr lang="ca-ES" sz="1800" dirty="0"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  <a:spcBef>
                <a:spcPts val="800"/>
              </a:spcBef>
            </a:pPr>
            <a:r>
              <a:rPr lang="ca-ES" sz="1800" b="1" dirty="0" err="1">
                <a:solidFill>
                  <a:srgbClr val="D83D0E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Exámenes</a:t>
            </a:r>
            <a:r>
              <a:rPr lang="ca-ES" sz="1800" b="1" dirty="0">
                <a:solidFill>
                  <a:srgbClr val="D83D0E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 oficiales:</a:t>
            </a:r>
            <a:r>
              <a:rPr lang="ca-ES" sz="1800" dirty="0">
                <a:solidFill>
                  <a:srgbClr val="D83D0E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 </a:t>
            </a:r>
            <a:r>
              <a:rPr lang="ca-ES" sz="1800" dirty="0"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2 </a:t>
            </a:r>
            <a:r>
              <a:rPr lang="ca-ES" sz="1800" dirty="0" err="1"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convocatorias</a:t>
            </a:r>
            <a:r>
              <a:rPr lang="ca-ES" sz="1800" dirty="0"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 por </a:t>
            </a:r>
            <a:r>
              <a:rPr lang="ca-ES" sz="1800" dirty="0" err="1"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asignatura</a:t>
            </a:r>
            <a:r>
              <a:rPr lang="ca-ES" sz="1800" dirty="0"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/</a:t>
            </a:r>
            <a:r>
              <a:rPr lang="ca-ES" sz="1800" dirty="0" err="1"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año</a:t>
            </a:r>
            <a:r>
              <a:rPr lang="ca-ES" sz="1800" dirty="0"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.</a:t>
            </a:r>
          </a:p>
          <a:p>
            <a:pPr algn="just">
              <a:lnSpc>
                <a:spcPct val="150000"/>
              </a:lnSpc>
              <a:spcBef>
                <a:spcPts val="800"/>
              </a:spcBef>
            </a:pPr>
            <a:r>
              <a:rPr lang="ca-ES" sz="1800" b="1" dirty="0" err="1">
                <a:solidFill>
                  <a:srgbClr val="D83D0E"/>
                </a:solidFill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  <a:t>Mudanza</a:t>
            </a:r>
            <a:r>
              <a:rPr lang="ca-ES" sz="1800" b="1" dirty="0">
                <a:solidFill>
                  <a:srgbClr val="D83D0E"/>
                </a:solidFill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  <a:t>: </a:t>
            </a:r>
            <a:r>
              <a:rPr lang="ca-ES" sz="1800" dirty="0">
                <a:solidFill>
                  <a:srgbClr val="000000"/>
                </a:solidFill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  <a:t>1 </a:t>
            </a:r>
            <a:r>
              <a:rPr lang="ca-ES" sz="1800" dirty="0" err="1">
                <a:solidFill>
                  <a:srgbClr val="000000"/>
                </a:solidFill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  <a:t>día</a:t>
            </a:r>
            <a:r>
              <a:rPr lang="ca-ES" sz="1800" dirty="0">
                <a:solidFill>
                  <a:srgbClr val="000000"/>
                </a:solidFill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  <a:t>.</a:t>
            </a:r>
          </a:p>
          <a:p>
            <a:pPr marL="0" indent="0" algn="just">
              <a:lnSpc>
                <a:spcPct val="150000"/>
              </a:lnSpc>
              <a:spcBef>
                <a:spcPts val="2400"/>
              </a:spcBef>
              <a:buNone/>
            </a:pPr>
            <a:r>
              <a:rPr lang="ca-ES" sz="1800" b="1" dirty="0">
                <a:solidFill>
                  <a:srgbClr val="D83D0E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NOTA:</a:t>
            </a:r>
            <a:r>
              <a:rPr lang="ca-ES" sz="1800" dirty="0">
                <a:solidFill>
                  <a:srgbClr val="D83D0E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 </a:t>
            </a:r>
            <a:r>
              <a:rPr lang="ca-ES" sz="1800" dirty="0">
                <a:solidFill>
                  <a:srgbClr val="00000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En </a:t>
            </a:r>
            <a:r>
              <a:rPr lang="ca-ES" sz="1800" dirty="0" err="1">
                <a:solidFill>
                  <a:srgbClr val="00000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todos</a:t>
            </a:r>
            <a:r>
              <a:rPr lang="ca-ES" sz="1800" dirty="0">
                <a:solidFill>
                  <a:srgbClr val="00000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 los casos se </a:t>
            </a:r>
            <a:r>
              <a:rPr lang="ca-ES" sz="1800" dirty="0" err="1">
                <a:solidFill>
                  <a:srgbClr val="00000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deberá</a:t>
            </a:r>
            <a:r>
              <a:rPr lang="ca-ES" sz="1800" dirty="0">
                <a:solidFill>
                  <a:srgbClr val="00000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 presentar la </a:t>
            </a:r>
            <a:r>
              <a:rPr lang="ca-ES" sz="1800" dirty="0" err="1">
                <a:solidFill>
                  <a:srgbClr val="00000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documentación</a:t>
            </a:r>
            <a:r>
              <a:rPr lang="ca-ES" sz="1800" dirty="0">
                <a:solidFill>
                  <a:srgbClr val="00000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 acreditativa </a:t>
            </a:r>
            <a:r>
              <a:rPr lang="ca-ES" sz="1800" dirty="0" err="1">
                <a:solidFill>
                  <a:srgbClr val="00000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pertinente</a:t>
            </a:r>
            <a:r>
              <a:rPr lang="ca-ES" sz="1800" dirty="0">
                <a:solidFill>
                  <a:srgbClr val="00000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.</a:t>
            </a:r>
          </a:p>
        </p:txBody>
      </p:sp>
      <p:pic>
        <p:nvPicPr>
          <p:cNvPr id="6" name="Imagen 4" descr="Forma, Círculo">
            <a:extLst>
              <a:ext uri="{FF2B5EF4-FFF2-40B4-BE49-F238E27FC236}">
                <a16:creationId xmlns:a16="http://schemas.microsoft.com/office/drawing/2014/main" id="{ADD75B6E-6304-D4AF-2358-A3D9D1BC71A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4078" r="8647" b="11059"/>
          <a:stretch/>
        </p:blipFill>
        <p:spPr>
          <a:xfrm>
            <a:off x="9606013" y="5303053"/>
            <a:ext cx="2585987" cy="1526072"/>
          </a:xfrm>
          <a:prstGeom prst="rect">
            <a:avLst/>
          </a:prstGeom>
        </p:spPr>
      </p:pic>
      <p:pic>
        <p:nvPicPr>
          <p:cNvPr id="5" name="Imagen 4" descr="Logotipo, nombre de la empresa&#10;&#10;Descripción generada automáticamente">
            <a:extLst>
              <a:ext uri="{FF2B5EF4-FFF2-40B4-BE49-F238E27FC236}">
                <a16:creationId xmlns:a16="http://schemas.microsoft.com/office/drawing/2014/main" id="{7D0897AD-DE36-E743-F9E1-4D927935619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86260" y="5833876"/>
            <a:ext cx="1593811" cy="522175"/>
          </a:xfrm>
          <a:prstGeom prst="rect">
            <a:avLst/>
          </a:prstGeom>
        </p:spPr>
      </p:pic>
      <p:pic>
        <p:nvPicPr>
          <p:cNvPr id="4" name="Imagen 3">
            <a:extLst>
              <a:ext uri="{FF2B5EF4-FFF2-40B4-BE49-F238E27FC236}">
                <a16:creationId xmlns:a16="http://schemas.microsoft.com/office/drawing/2014/main" id="{85827A12-CFD7-07CD-C4F4-ACBC67F3581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35695" y="308220"/>
            <a:ext cx="2470318" cy="434870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4EA7B382-98FC-1D7B-F029-09155C8C4C2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975970" y="308220"/>
            <a:ext cx="1740691" cy="4766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648311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 descr="Forma, Círculo">
            <a:extLst>
              <a:ext uri="{FF2B5EF4-FFF2-40B4-BE49-F238E27FC236}">
                <a16:creationId xmlns:a16="http://schemas.microsoft.com/office/drawing/2014/main" id="{EC7001BC-D2A3-877F-1B69-12FCB0E9336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4078" r="8647" b="11059"/>
          <a:stretch/>
        </p:blipFill>
        <p:spPr>
          <a:xfrm>
            <a:off x="2387064" y="910264"/>
            <a:ext cx="9611551" cy="5672079"/>
          </a:xfrm>
          <a:prstGeom prst="rect">
            <a:avLst/>
          </a:prstGeom>
        </p:spPr>
      </p:pic>
      <p:grpSp>
        <p:nvGrpSpPr>
          <p:cNvPr id="2" name="1 Grupo"/>
          <p:cNvGrpSpPr/>
          <p:nvPr/>
        </p:nvGrpSpPr>
        <p:grpSpPr>
          <a:xfrm>
            <a:off x="4414117" y="3013012"/>
            <a:ext cx="4933781" cy="1305680"/>
            <a:chOff x="3171334" y="2218583"/>
            <a:chExt cx="4933781" cy="1305680"/>
          </a:xfrm>
        </p:grpSpPr>
        <p:pic>
          <p:nvPicPr>
            <p:cNvPr id="7" name="Imagen 6" descr="Logotipo, nombre de la empresa&#10;&#10;Descripción generada automáticamente">
              <a:extLst>
                <a:ext uri="{FF2B5EF4-FFF2-40B4-BE49-F238E27FC236}">
                  <a16:creationId xmlns:a16="http://schemas.microsoft.com/office/drawing/2014/main" id="{FD09B083-3C54-2608-00A7-9D46B9B26BD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3730829" y="2218583"/>
              <a:ext cx="2823976" cy="944070"/>
            </a:xfrm>
            <a:prstGeom prst="rect">
              <a:avLst/>
            </a:prstGeom>
          </p:spPr>
        </p:pic>
        <p:sp>
          <p:nvSpPr>
            <p:cNvPr id="8" name="CuadroTexto 7">
              <a:extLst>
                <a:ext uri="{FF2B5EF4-FFF2-40B4-BE49-F238E27FC236}">
                  <a16:creationId xmlns:a16="http://schemas.microsoft.com/office/drawing/2014/main" id="{1777DE57-490B-4875-5EE7-20A03117CB63}"/>
                </a:ext>
              </a:extLst>
            </p:cNvPr>
            <p:cNvSpPr txBox="1"/>
            <p:nvPr/>
          </p:nvSpPr>
          <p:spPr>
            <a:xfrm>
              <a:off x="3171334" y="3124153"/>
              <a:ext cx="4933781" cy="400110"/>
            </a:xfrm>
            <a:prstGeom prst="rect">
              <a:avLst/>
            </a:prstGeom>
            <a:noFill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s-ES" sz="2000" b="1" dirty="0">
                  <a:latin typeface="Arial Nova"/>
                  <a:cs typeface="Calibri"/>
                </a:rPr>
                <a:t>www.ecom.cat</a:t>
              </a:r>
              <a:endParaRPr lang="es-ES" sz="2000" b="1" dirty="0">
                <a:latin typeface="Arial Nova"/>
              </a:endParaRPr>
            </a:p>
          </p:txBody>
        </p:sp>
      </p:grpSp>
      <p:pic>
        <p:nvPicPr>
          <p:cNvPr id="3" name="Imagen 2">
            <a:extLst>
              <a:ext uri="{FF2B5EF4-FFF2-40B4-BE49-F238E27FC236}">
                <a16:creationId xmlns:a16="http://schemas.microsoft.com/office/drawing/2014/main" id="{EA7D7A68-2D45-1EBB-8AF9-304532329CE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3252" y="234786"/>
            <a:ext cx="3397692" cy="598123"/>
          </a:xfrm>
          <a:prstGeom prst="rect">
            <a:avLst/>
          </a:prstGeom>
        </p:spPr>
      </p:pic>
      <p:pic>
        <p:nvPicPr>
          <p:cNvPr id="4" name="Imagen 3">
            <a:extLst>
              <a:ext uri="{FF2B5EF4-FFF2-40B4-BE49-F238E27FC236}">
                <a16:creationId xmlns:a16="http://schemas.microsoft.com/office/drawing/2014/main" id="{37EB2406-6609-5F67-D27A-4BC30BEE0CB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77504" y="216047"/>
            <a:ext cx="2320938" cy="6355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62709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10ED3A0-000D-4C36-5DDC-F45B0376BF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4518" y="365125"/>
            <a:ext cx="10938824" cy="1339940"/>
          </a:xfrm>
        </p:spPr>
        <p:txBody>
          <a:bodyPr>
            <a:normAutofit/>
          </a:bodyPr>
          <a:lstStyle/>
          <a:p>
            <a:r>
              <a:rPr lang="es-ES" b="1" dirty="0">
                <a:solidFill>
                  <a:srgbClr val="D83D0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Convenio Colectivo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87D0940-31B1-BEEE-D7E5-8AC42ACAAD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5672" y="1825625"/>
            <a:ext cx="10946920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s-ES" sz="1800" b="1" dirty="0">
                <a:solidFill>
                  <a:srgbClr val="D83D0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¿Cuál es?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s-ES" sz="1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Convenio colectivo de empresas de Atención Domiciliaria de Cataluña.</a:t>
            </a:r>
          </a:p>
          <a:p>
            <a:pPr marL="0" indent="0">
              <a:lnSpc>
                <a:spcPct val="100000"/>
              </a:lnSpc>
              <a:buNone/>
            </a:pPr>
            <a:endParaRPr lang="es-ES" sz="1800" b="1" dirty="0">
              <a:solidFill>
                <a:srgbClr val="D83D0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s-ES" sz="1800" b="1" dirty="0">
                <a:solidFill>
                  <a:srgbClr val="D83D0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¿Qué es?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s-ES" sz="1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Contrato pactado entre Sindicatos y empresas para acordar las condiciones laborales (derechos y deberes de los trabajadores).</a:t>
            </a:r>
          </a:p>
          <a:p>
            <a:pPr>
              <a:lnSpc>
                <a:spcPct val="100000"/>
              </a:lnSpc>
            </a:pPr>
            <a:r>
              <a:rPr lang="es-ES" sz="1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Salario y complementos</a:t>
            </a:r>
          </a:p>
          <a:p>
            <a:pPr>
              <a:lnSpc>
                <a:spcPct val="100000"/>
              </a:lnSpc>
            </a:pPr>
            <a:r>
              <a:rPr lang="es-ES" sz="1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Jornada y horarios</a:t>
            </a:r>
          </a:p>
          <a:p>
            <a:pPr>
              <a:lnSpc>
                <a:spcPct val="100000"/>
              </a:lnSpc>
            </a:pPr>
            <a:r>
              <a:rPr lang="es-ES" sz="1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Vacaciones y permisos</a:t>
            </a:r>
          </a:p>
          <a:p>
            <a:pPr>
              <a:lnSpc>
                <a:spcPct val="100000"/>
              </a:lnSpc>
            </a:pPr>
            <a:r>
              <a:rPr lang="es-ES" sz="1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Faltas y amonestaciones</a:t>
            </a:r>
          </a:p>
          <a:p>
            <a:pPr marL="0" indent="0">
              <a:buNone/>
            </a:pPr>
            <a:endParaRPr lang="es-ES" sz="18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Imagen 4" descr="Forma, Círculo">
            <a:extLst>
              <a:ext uri="{FF2B5EF4-FFF2-40B4-BE49-F238E27FC236}">
                <a16:creationId xmlns:a16="http://schemas.microsoft.com/office/drawing/2014/main" id="{EC7001BC-D2A3-877F-1B69-12FCB0E9336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4078" r="8647" b="11059"/>
          <a:stretch/>
        </p:blipFill>
        <p:spPr>
          <a:xfrm>
            <a:off x="9606013" y="5303053"/>
            <a:ext cx="2585987" cy="1526072"/>
          </a:xfrm>
          <a:prstGeom prst="rect">
            <a:avLst/>
          </a:prstGeom>
        </p:spPr>
      </p:pic>
      <p:pic>
        <p:nvPicPr>
          <p:cNvPr id="5" name="Imagen 4" descr="Logotipo, nombre de la empresa&#10;&#10;Descripción generada automáticamente">
            <a:extLst>
              <a:ext uri="{FF2B5EF4-FFF2-40B4-BE49-F238E27FC236}">
                <a16:creationId xmlns:a16="http://schemas.microsoft.com/office/drawing/2014/main" id="{BAA10959-B65A-CF98-4EAE-CCE6DADCBDA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86260" y="5833876"/>
            <a:ext cx="1593811" cy="522175"/>
          </a:xfrm>
          <a:prstGeom prst="rect">
            <a:avLst/>
          </a:prstGeom>
        </p:spPr>
      </p:pic>
      <p:pic>
        <p:nvPicPr>
          <p:cNvPr id="4" name="Imagen 3">
            <a:extLst>
              <a:ext uri="{FF2B5EF4-FFF2-40B4-BE49-F238E27FC236}">
                <a16:creationId xmlns:a16="http://schemas.microsoft.com/office/drawing/2014/main" id="{B0E6A9F5-4555-9E28-0C0A-F660233B4E6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35695" y="308220"/>
            <a:ext cx="2470318" cy="434870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F078DCF2-0140-88E9-56D3-906CBBB16D6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975970" y="308220"/>
            <a:ext cx="1740691" cy="4766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17588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6F5284-7D3B-64EE-6EA3-65AB08E467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FC81D5C-3049-3313-0CEC-B096CB3C1B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4518" y="365125"/>
            <a:ext cx="10938824" cy="1339940"/>
          </a:xfrm>
        </p:spPr>
        <p:txBody>
          <a:bodyPr>
            <a:normAutofit/>
          </a:bodyPr>
          <a:lstStyle/>
          <a:p>
            <a:r>
              <a:rPr lang="es-ES" b="1" dirty="0">
                <a:solidFill>
                  <a:srgbClr val="D83D0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Información básica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4443395-A76D-8964-68FF-40861A4D6E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5672" y="1707094"/>
            <a:ext cx="10946920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s-ES" sz="1800" b="1" dirty="0">
                <a:solidFill>
                  <a:srgbClr val="D83D0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Categoría profesional: </a:t>
            </a:r>
            <a:r>
              <a:rPr lang="es-ES" sz="1800" dirty="0">
                <a:latin typeface="Arial" panose="020B0604020202020204" pitchFamily="34" charset="0"/>
                <a:cs typeface="Arial" panose="020B0604020202020204" pitchFamily="34" charset="0"/>
              </a:rPr>
              <a:t>Trabajador/a familiar</a:t>
            </a:r>
          </a:p>
          <a:p>
            <a:pPr marL="0" indent="0">
              <a:lnSpc>
                <a:spcPct val="100000"/>
              </a:lnSpc>
              <a:buNone/>
            </a:pPr>
            <a:endParaRPr lang="es-ES" sz="1800" b="1" dirty="0">
              <a:solidFill>
                <a:srgbClr val="D83D0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s-ES" sz="1800" b="1" dirty="0">
                <a:solidFill>
                  <a:srgbClr val="D83D0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Documentación necesaria:</a:t>
            </a:r>
          </a:p>
          <a:p>
            <a:pPr>
              <a:lnSpc>
                <a:spcPct val="100000"/>
              </a:lnSpc>
            </a:pPr>
            <a:r>
              <a:rPr lang="es-ES" sz="1800" dirty="0">
                <a:latin typeface="Arial" panose="020B0604020202020204" pitchFamily="34" charset="0"/>
                <a:cs typeface="Arial" panose="020B0604020202020204" pitchFamily="34" charset="0"/>
              </a:rPr>
              <a:t>DNI/NIE/Permiso de residencia y trabajo.</a:t>
            </a:r>
          </a:p>
          <a:p>
            <a:pPr>
              <a:lnSpc>
                <a:spcPct val="100000"/>
              </a:lnSpc>
            </a:pPr>
            <a:r>
              <a:rPr lang="es-ES" sz="1800" dirty="0" err="1">
                <a:latin typeface="Arial" panose="020B0604020202020204" pitchFamily="34" charset="0"/>
                <a:cs typeface="Arial" panose="020B0604020202020204" pitchFamily="34" charset="0"/>
              </a:rPr>
              <a:t>Nº</a:t>
            </a:r>
            <a:r>
              <a:rPr lang="es-ES" sz="1800" dirty="0">
                <a:latin typeface="Arial" panose="020B0604020202020204" pitchFamily="34" charset="0"/>
                <a:cs typeface="Arial" panose="020B0604020202020204" pitchFamily="34" charset="0"/>
              </a:rPr>
              <a:t> Afiliación a la Seguridad Social.</a:t>
            </a:r>
          </a:p>
          <a:p>
            <a:pPr>
              <a:lnSpc>
                <a:spcPct val="100000"/>
              </a:lnSpc>
            </a:pPr>
            <a:r>
              <a:rPr lang="es-ES" sz="1800" dirty="0" err="1">
                <a:latin typeface="Arial" panose="020B0604020202020204" pitchFamily="34" charset="0"/>
                <a:cs typeface="Arial" panose="020B0604020202020204" pitchFamily="34" charset="0"/>
              </a:rPr>
              <a:t>Nº</a:t>
            </a:r>
            <a:r>
              <a:rPr lang="es-ES" sz="1800" dirty="0">
                <a:latin typeface="Arial" panose="020B0604020202020204" pitchFamily="34" charset="0"/>
                <a:cs typeface="Arial" panose="020B0604020202020204" pitchFamily="34" charset="0"/>
              </a:rPr>
              <a:t> Cuenta bancaria.</a:t>
            </a:r>
          </a:p>
          <a:p>
            <a:pPr>
              <a:lnSpc>
                <a:spcPct val="100000"/>
              </a:lnSpc>
            </a:pPr>
            <a:r>
              <a:rPr lang="es-ES" sz="1800" dirty="0">
                <a:latin typeface="Arial" panose="020B0604020202020204" pitchFamily="34" charset="0"/>
                <a:cs typeface="Arial" panose="020B0604020202020204" pitchFamily="34" charset="0"/>
              </a:rPr>
              <a:t>Correo electrónico, teléfono y dirección.</a:t>
            </a:r>
          </a:p>
          <a:p>
            <a:pPr>
              <a:lnSpc>
                <a:spcPct val="100000"/>
              </a:lnSpc>
            </a:pPr>
            <a:endParaRPr lang="es-E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s-ES" sz="1800" b="1" dirty="0">
                <a:solidFill>
                  <a:srgbClr val="D83D0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IMPORTANTE: </a:t>
            </a:r>
            <a:r>
              <a:rPr lang="es-ES" sz="1800" dirty="0">
                <a:latin typeface="Arial" panose="020B0604020202020204" pitchFamily="34" charset="0"/>
                <a:cs typeface="Arial" panose="020B0604020202020204" pitchFamily="34" charset="0"/>
              </a:rPr>
              <a:t>Documentación </a:t>
            </a:r>
            <a:r>
              <a:rPr lang="es-ES" sz="1800" b="1" dirty="0">
                <a:latin typeface="Arial" panose="020B0604020202020204" pitchFamily="34" charset="0"/>
                <a:cs typeface="Arial" panose="020B0604020202020204" pitchFamily="34" charset="0"/>
              </a:rPr>
              <a:t>SIEMPRE</a:t>
            </a:r>
            <a:r>
              <a:rPr lang="es-ES" sz="1800" dirty="0">
                <a:latin typeface="Arial" panose="020B0604020202020204" pitchFamily="34" charset="0"/>
                <a:cs typeface="Arial" panose="020B0604020202020204" pitchFamily="34" charset="0"/>
              </a:rPr>
              <a:t> en regla. En caso de </a:t>
            </a:r>
            <a:r>
              <a:rPr lang="es-ES" sz="1800" u="sng" dirty="0">
                <a:latin typeface="Arial" panose="020B0604020202020204" pitchFamily="34" charset="0"/>
                <a:cs typeface="Arial" panose="020B0604020202020204" pitchFamily="34" charset="0"/>
              </a:rPr>
              <a:t>renovación o cambio</a:t>
            </a:r>
            <a:r>
              <a:rPr lang="es-ES" sz="1800" dirty="0">
                <a:latin typeface="Arial" panose="020B0604020202020204" pitchFamily="34" charset="0"/>
                <a:cs typeface="Arial" panose="020B0604020202020204" pitchFamily="34" charset="0"/>
              </a:rPr>
              <a:t>, enviar a ECOM por correo electrónico, </a:t>
            </a:r>
            <a:r>
              <a:rPr lang="es-ES" sz="1800" b="1" dirty="0">
                <a:latin typeface="Arial" panose="020B0604020202020204" pitchFamily="34" charset="0"/>
                <a:cs typeface="Arial" panose="020B0604020202020204" pitchFamily="34" charset="0"/>
              </a:rPr>
              <a:t>adjunto</a:t>
            </a:r>
            <a:r>
              <a:rPr lang="es-ES" sz="1800" dirty="0">
                <a:latin typeface="Arial" panose="020B0604020202020204" pitchFamily="34" charset="0"/>
                <a:cs typeface="Arial" panose="020B0604020202020204" pitchFamily="34" charset="0"/>
              </a:rPr>
              <a:t> y en </a:t>
            </a:r>
            <a:r>
              <a:rPr lang="es-ES" sz="1800" b="1" dirty="0">
                <a:latin typeface="Arial" panose="020B0604020202020204" pitchFamily="34" charset="0"/>
                <a:cs typeface="Arial" panose="020B0604020202020204" pitchFamily="34" charset="0"/>
              </a:rPr>
              <a:t>JPG</a:t>
            </a:r>
            <a:r>
              <a:rPr lang="es-ES" sz="1800" dirty="0">
                <a:latin typeface="Arial" panose="020B0604020202020204" pitchFamily="34" charset="0"/>
                <a:cs typeface="Arial" panose="020B0604020202020204" pitchFamily="34" charset="0"/>
              </a:rPr>
              <a:t> o </a:t>
            </a:r>
            <a:r>
              <a:rPr lang="es-ES" sz="1800" b="1" dirty="0">
                <a:latin typeface="Arial" panose="020B0604020202020204" pitchFamily="34" charset="0"/>
                <a:cs typeface="Arial" panose="020B0604020202020204" pitchFamily="34" charset="0"/>
              </a:rPr>
              <a:t>PDF</a:t>
            </a:r>
            <a:r>
              <a:rPr lang="es-ES" sz="1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>
              <a:lnSpc>
                <a:spcPct val="100000"/>
              </a:lnSpc>
              <a:buNone/>
            </a:pPr>
            <a:endParaRPr lang="es-ES" sz="18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Imagen 4" descr="Forma, Círculo">
            <a:extLst>
              <a:ext uri="{FF2B5EF4-FFF2-40B4-BE49-F238E27FC236}">
                <a16:creationId xmlns:a16="http://schemas.microsoft.com/office/drawing/2014/main" id="{BD400B83-8160-2627-F142-6F40CAF3938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4078" r="8647" b="11059"/>
          <a:stretch/>
        </p:blipFill>
        <p:spPr>
          <a:xfrm>
            <a:off x="9606013" y="5303053"/>
            <a:ext cx="2585987" cy="1526072"/>
          </a:xfrm>
          <a:prstGeom prst="rect">
            <a:avLst/>
          </a:prstGeom>
        </p:spPr>
      </p:pic>
      <p:pic>
        <p:nvPicPr>
          <p:cNvPr id="5" name="Imagen 4" descr="Logotipo, nombre de la empresa&#10;&#10;Descripción generada automáticamente">
            <a:extLst>
              <a:ext uri="{FF2B5EF4-FFF2-40B4-BE49-F238E27FC236}">
                <a16:creationId xmlns:a16="http://schemas.microsoft.com/office/drawing/2014/main" id="{4BDFFCAE-FFA8-C0B9-0531-DF319A9AFD7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86260" y="5833876"/>
            <a:ext cx="1593811" cy="522175"/>
          </a:xfrm>
          <a:prstGeom prst="rect">
            <a:avLst/>
          </a:prstGeom>
        </p:spPr>
      </p:pic>
      <p:pic>
        <p:nvPicPr>
          <p:cNvPr id="4" name="Imagen 3">
            <a:extLst>
              <a:ext uri="{FF2B5EF4-FFF2-40B4-BE49-F238E27FC236}">
                <a16:creationId xmlns:a16="http://schemas.microsoft.com/office/drawing/2014/main" id="{6B18B132-8949-3CA8-FD88-F61B3329D42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35695" y="308220"/>
            <a:ext cx="2470318" cy="434870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01BA9A88-CE1F-F09D-6218-E6376B4F8CB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975970" y="308220"/>
            <a:ext cx="1740691" cy="4766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70919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92B923-4666-DA70-A01C-B1E27B940B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2437047-2966-BA51-B908-8ED48C6AEF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4518" y="365125"/>
            <a:ext cx="10938824" cy="1339940"/>
          </a:xfrm>
        </p:spPr>
        <p:txBody>
          <a:bodyPr>
            <a:normAutofit/>
          </a:bodyPr>
          <a:lstStyle/>
          <a:p>
            <a:r>
              <a:rPr lang="es-ES" b="1" dirty="0">
                <a:solidFill>
                  <a:srgbClr val="D83D0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Jornada y salario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B1A3514-D56C-1692-937C-0C422A8C03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5672" y="1825625"/>
            <a:ext cx="10946920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 algn="just">
              <a:lnSpc>
                <a:spcPct val="100000"/>
              </a:lnSpc>
              <a:buNone/>
            </a:pPr>
            <a:r>
              <a:rPr lang="es-ES" sz="1800" b="1" dirty="0">
                <a:solidFill>
                  <a:srgbClr val="D83D0E"/>
                </a:solidFill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  <a:t>Jornada laboral:</a:t>
            </a:r>
            <a:r>
              <a:rPr lang="es-ES" sz="1800" dirty="0">
                <a:solidFill>
                  <a:srgbClr val="D83D0E"/>
                </a:solidFill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  <a:t> </a:t>
            </a:r>
            <a:r>
              <a:rPr lang="es-ES" sz="1800" dirty="0"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  <a:t>Hasta 37h/semana.</a:t>
            </a:r>
          </a:p>
          <a:p>
            <a:pPr marL="0" indent="0" algn="just">
              <a:lnSpc>
                <a:spcPct val="100000"/>
              </a:lnSpc>
              <a:buNone/>
            </a:pPr>
            <a:endParaRPr lang="ca-ES" sz="1800" dirty="0">
              <a:latin typeface="Arial" panose="020B0604020202020204" pitchFamily="34" charset="0"/>
              <a:ea typeface="+mn-lt"/>
              <a:cs typeface="Arial" panose="020B0604020202020204" pitchFamily="34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es-ES" sz="1800" b="1" dirty="0">
                <a:solidFill>
                  <a:srgbClr val="D83D0E"/>
                </a:solidFill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  <a:t>Salario </a:t>
            </a:r>
            <a:r>
              <a:rPr lang="es-ES" sz="1800" b="1" u="sng" dirty="0">
                <a:solidFill>
                  <a:srgbClr val="D83D0E"/>
                </a:solidFill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  <a:t>bruto mensual</a:t>
            </a:r>
            <a:r>
              <a:rPr lang="es-ES" sz="1800" b="1" dirty="0">
                <a:solidFill>
                  <a:srgbClr val="D83D0E"/>
                </a:solidFill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  <a:t> / jornada completa (37h): </a:t>
            </a:r>
            <a:r>
              <a:rPr lang="es-ES" sz="1800" dirty="0"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  <a:t>1.475,77€. Si la jornada es parcial (&lt;37h/s): </a:t>
            </a:r>
            <a:endParaRPr lang="ca-ES" sz="1800" dirty="0">
              <a:latin typeface="Arial" panose="020B0604020202020204" pitchFamily="34" charset="0"/>
              <a:ea typeface="+mn-lt"/>
              <a:cs typeface="Arial" panose="020B0604020202020204" pitchFamily="34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ca-ES" sz="1800" dirty="0"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  <a:t>	</a:t>
            </a:r>
            <a:r>
              <a:rPr lang="es-ES" sz="1800" dirty="0"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  <a:t>Salario = (</a:t>
            </a:r>
            <a:r>
              <a:rPr lang="es-ES" sz="1800" dirty="0">
                <a:solidFill>
                  <a:srgbClr val="FF0000"/>
                </a:solidFill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  <a:t>1.475,77 € / 37</a:t>
            </a:r>
            <a:r>
              <a:rPr lang="es-ES" sz="1800" dirty="0"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  <a:t>) * </a:t>
            </a:r>
            <a:r>
              <a:rPr lang="es-ES" sz="1800" dirty="0" err="1">
                <a:solidFill>
                  <a:srgbClr val="00B050"/>
                </a:solidFill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  <a:t>nº</a:t>
            </a:r>
            <a:r>
              <a:rPr lang="es-ES" sz="1800" dirty="0">
                <a:solidFill>
                  <a:srgbClr val="00B050"/>
                </a:solidFill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  <a:t> horas/semana</a:t>
            </a:r>
            <a:endParaRPr lang="ca-ES" sz="1800" dirty="0">
              <a:solidFill>
                <a:srgbClr val="00B050"/>
              </a:solidFill>
              <a:latin typeface="Arial" panose="020B0604020202020204" pitchFamily="34" charset="0"/>
              <a:ea typeface="+mn-lt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s-ES" sz="1800" b="1" dirty="0">
                <a:solidFill>
                  <a:srgbClr val="D83D0E"/>
                </a:solidFill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  <a:t>NOTA: </a:t>
            </a:r>
            <a:r>
              <a:rPr lang="es-ES" sz="1800" dirty="0"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  <a:t>Se cobra por </a:t>
            </a:r>
            <a:r>
              <a:rPr lang="es-ES" sz="1800" u="sng" dirty="0"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  <a:t>jornada laboral</a:t>
            </a:r>
            <a:r>
              <a:rPr lang="es-ES" sz="1800" dirty="0"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  <a:t>, no por horas.</a:t>
            </a:r>
            <a:endParaRPr lang="ca-ES" sz="1800" dirty="0">
              <a:latin typeface="Arial" panose="020B0604020202020204" pitchFamily="34" charset="0"/>
              <a:ea typeface="+mn-lt"/>
              <a:cs typeface="Arial" panose="020B0604020202020204" pitchFamily="34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endParaRPr lang="es-ES" sz="1800" b="1" dirty="0">
              <a:solidFill>
                <a:srgbClr val="D83D0E"/>
              </a:solidFill>
              <a:latin typeface="Arial" panose="020B0604020202020204" pitchFamily="34" charset="0"/>
              <a:ea typeface="+mn-lt"/>
              <a:cs typeface="Arial" panose="020B0604020202020204" pitchFamily="34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endParaRPr lang="es-ES" sz="1800" b="1" dirty="0">
              <a:solidFill>
                <a:srgbClr val="D83D0E"/>
              </a:solidFill>
              <a:latin typeface="Arial" panose="020B0604020202020204" pitchFamily="34" charset="0"/>
              <a:ea typeface="+mn-lt"/>
              <a:cs typeface="Arial" panose="020B0604020202020204" pitchFamily="34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es-ES" sz="1800" b="1" dirty="0">
                <a:solidFill>
                  <a:srgbClr val="D83D0E"/>
                </a:solidFill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  <a:t>EJEMPLO: </a:t>
            </a:r>
            <a:r>
              <a:rPr lang="es-ES" sz="1800" dirty="0"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  <a:t>Rosa trabaja </a:t>
            </a:r>
            <a:r>
              <a:rPr lang="es-ES" sz="1800" dirty="0">
                <a:solidFill>
                  <a:srgbClr val="00B050"/>
                </a:solidFill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  <a:t>15 horas/semana</a:t>
            </a:r>
            <a:r>
              <a:rPr lang="es-ES" sz="1800" dirty="0"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  <a:t>. Su salario bruto es:</a:t>
            </a:r>
            <a:endParaRPr lang="ca-ES" sz="1800" dirty="0">
              <a:latin typeface="Arial" panose="020B0604020202020204" pitchFamily="34" charset="0"/>
              <a:ea typeface="+mn-lt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s-ES" sz="1800" dirty="0"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  <a:t>     (</a:t>
            </a:r>
            <a:r>
              <a:rPr lang="es-ES" sz="1800" dirty="0">
                <a:solidFill>
                  <a:srgbClr val="FF0000"/>
                </a:solidFill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  <a:t>1.475,77 / 37</a:t>
            </a:r>
            <a:r>
              <a:rPr lang="es-ES" sz="1800" dirty="0"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  <a:t>) * </a:t>
            </a:r>
            <a:r>
              <a:rPr lang="es-ES" sz="1800" dirty="0">
                <a:solidFill>
                  <a:srgbClr val="00B050"/>
                </a:solidFill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  <a:t>15</a:t>
            </a:r>
            <a:r>
              <a:rPr lang="es-ES" sz="1800" dirty="0"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  <a:t> = </a:t>
            </a:r>
            <a:r>
              <a:rPr lang="es-ES" sz="1800" dirty="0">
                <a:solidFill>
                  <a:srgbClr val="FF0000"/>
                </a:solidFill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  <a:t>33,84</a:t>
            </a:r>
            <a:r>
              <a:rPr lang="es-ES" sz="1800" dirty="0"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  <a:t> * </a:t>
            </a:r>
            <a:r>
              <a:rPr lang="es-ES" sz="1800" dirty="0">
                <a:solidFill>
                  <a:srgbClr val="00B050"/>
                </a:solidFill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  <a:t>15</a:t>
            </a:r>
            <a:r>
              <a:rPr lang="es-ES" sz="1800" dirty="0"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  <a:t> = </a:t>
            </a:r>
            <a:r>
              <a:rPr lang="es-ES" sz="1800" b="1" u="sng" dirty="0"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  <a:t>598,28 €</a:t>
            </a:r>
            <a:endParaRPr lang="ca-ES" sz="1800" dirty="0">
              <a:latin typeface="Arial" panose="020B0604020202020204" pitchFamily="34" charset="0"/>
              <a:ea typeface="+mn-lt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s-ES" sz="1800" dirty="0"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  <a:t>     El salario bruto mensual de Rosa es de </a:t>
            </a:r>
            <a:r>
              <a:rPr lang="es-ES" sz="1800" b="1" u="sng" dirty="0"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  <a:t>598,28 €</a:t>
            </a:r>
            <a:endParaRPr lang="ca-E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buNone/>
            </a:pPr>
            <a:endParaRPr lang="es-ES" sz="18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Imagen 4" descr="Forma, Círculo">
            <a:extLst>
              <a:ext uri="{FF2B5EF4-FFF2-40B4-BE49-F238E27FC236}">
                <a16:creationId xmlns:a16="http://schemas.microsoft.com/office/drawing/2014/main" id="{CF9E6F6D-0462-2BD3-96C5-A6C10315C35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4078" r="8647" b="11059"/>
          <a:stretch/>
        </p:blipFill>
        <p:spPr>
          <a:xfrm>
            <a:off x="9606013" y="5303053"/>
            <a:ext cx="2585987" cy="1526072"/>
          </a:xfrm>
          <a:prstGeom prst="rect">
            <a:avLst/>
          </a:prstGeom>
        </p:spPr>
      </p:pic>
      <p:pic>
        <p:nvPicPr>
          <p:cNvPr id="5" name="Imagen 4" descr="Logotipo, nombre de la empresa&#10;&#10;Descripción generada automáticamente">
            <a:extLst>
              <a:ext uri="{FF2B5EF4-FFF2-40B4-BE49-F238E27FC236}">
                <a16:creationId xmlns:a16="http://schemas.microsoft.com/office/drawing/2014/main" id="{001111EE-CC84-B46A-CAD0-28BD063F208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86260" y="5833876"/>
            <a:ext cx="1593811" cy="522175"/>
          </a:xfrm>
          <a:prstGeom prst="rect">
            <a:avLst/>
          </a:prstGeom>
        </p:spPr>
      </p:pic>
      <p:pic>
        <p:nvPicPr>
          <p:cNvPr id="4" name="Imagen 3">
            <a:extLst>
              <a:ext uri="{FF2B5EF4-FFF2-40B4-BE49-F238E27FC236}">
                <a16:creationId xmlns:a16="http://schemas.microsoft.com/office/drawing/2014/main" id="{7057E0C2-85AA-2D89-7B7B-A1FD0D4788B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35695" y="308220"/>
            <a:ext cx="2470318" cy="434870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11C9CD8F-DDE8-1402-5131-E0D20D27803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975970" y="308220"/>
            <a:ext cx="1740691" cy="4766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97710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F95489-C1DD-2662-C24D-EE00645EE5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0883F2D-1149-BDFE-89C2-6F9B1311CF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4518" y="365125"/>
            <a:ext cx="10938824" cy="1339940"/>
          </a:xfrm>
        </p:spPr>
        <p:txBody>
          <a:bodyPr>
            <a:normAutofit/>
          </a:bodyPr>
          <a:lstStyle/>
          <a:p>
            <a:r>
              <a:rPr lang="es-ES" b="1" dirty="0">
                <a:solidFill>
                  <a:srgbClr val="D83D0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Pluses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4CFDD81-BA51-11CD-D124-1B9139BFFC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5672" y="1825625"/>
            <a:ext cx="10946920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 algn="just">
              <a:lnSpc>
                <a:spcPct val="100000"/>
              </a:lnSpc>
              <a:spcBef>
                <a:spcPct val="50000"/>
              </a:spcBef>
              <a:buNone/>
            </a:pPr>
            <a:r>
              <a:rPr lang="ca-ES" sz="1800" b="1" dirty="0" err="1">
                <a:solidFill>
                  <a:srgbClr val="D83D0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Precio</a:t>
            </a:r>
            <a:r>
              <a:rPr lang="ca-ES" sz="1800" b="1" dirty="0">
                <a:solidFill>
                  <a:srgbClr val="D83D0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ca-ES" sz="1800" dirty="0">
                <a:latin typeface="Arial" panose="020B0604020202020204" pitchFamily="34" charset="0"/>
                <a:cs typeface="Arial" panose="020B0604020202020204" pitchFamily="34" charset="0"/>
              </a:rPr>
              <a:t>2,66 €/hora extra </a:t>
            </a:r>
            <a:r>
              <a:rPr lang="ca-ES" sz="1800" b="1" dirty="0">
                <a:latin typeface="Arial" panose="020B0604020202020204" pitchFamily="34" charset="0"/>
                <a:cs typeface="Arial" panose="020B0604020202020204" pitchFamily="34" charset="0"/>
              </a:rPr>
              <a:t>por hora </a:t>
            </a:r>
            <a:r>
              <a:rPr lang="ca-ES" sz="1800" b="1" dirty="0" err="1">
                <a:latin typeface="Arial" panose="020B0604020202020204" pitchFamily="34" charset="0"/>
                <a:cs typeface="Arial" panose="020B0604020202020204" pitchFamily="34" charset="0"/>
              </a:rPr>
              <a:t>trabajada</a:t>
            </a:r>
            <a:r>
              <a:rPr lang="ca-ES" sz="1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 algn="just">
              <a:lnSpc>
                <a:spcPct val="100000"/>
              </a:lnSpc>
              <a:spcBef>
                <a:spcPct val="50000"/>
              </a:spcBef>
              <a:buNone/>
            </a:pPr>
            <a:r>
              <a:rPr lang="ca-ES" sz="1800" b="1" dirty="0" err="1">
                <a:solidFill>
                  <a:srgbClr val="D83D0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Tipos</a:t>
            </a:r>
            <a:r>
              <a:rPr lang="ca-ES" sz="1800" b="1" dirty="0">
                <a:solidFill>
                  <a:srgbClr val="D83D0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plus:</a:t>
            </a:r>
            <a:endParaRPr lang="ca-ES" sz="1800" dirty="0">
              <a:solidFill>
                <a:srgbClr val="D83D0E"/>
              </a:solidFill>
              <a:latin typeface="Arial" panose="020B0604020202020204" pitchFamily="34" charset="0"/>
              <a:ea typeface="+mn-lt"/>
              <a:cs typeface="Arial" panose="020B0604020202020204" pitchFamily="34" charset="0"/>
            </a:endParaRPr>
          </a:p>
          <a:p>
            <a:pPr marL="457200" indent="-457200" algn="just">
              <a:lnSpc>
                <a:spcPct val="100000"/>
              </a:lnSpc>
              <a:spcBef>
                <a:spcPts val="0"/>
              </a:spcBef>
            </a:pPr>
            <a:r>
              <a:rPr lang="es-ES" sz="1800" u="sng" dirty="0">
                <a:solidFill>
                  <a:srgbClr val="00B050"/>
                </a:solidFill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  <a:t>Nocturnidad:</a:t>
            </a:r>
            <a:r>
              <a:rPr lang="es-ES" sz="1800" dirty="0">
                <a:solidFill>
                  <a:srgbClr val="00B050"/>
                </a:solidFill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  <a:t> </a:t>
            </a:r>
            <a:r>
              <a:rPr lang="es-ES" sz="1800" dirty="0"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  <a:t>de 20:00 a 8:00.</a:t>
            </a:r>
            <a:endParaRPr lang="ca-ES" sz="1800" dirty="0">
              <a:latin typeface="Arial" panose="020B0604020202020204" pitchFamily="34" charset="0"/>
              <a:ea typeface="+mn-lt"/>
              <a:cs typeface="Arial" panose="020B0604020202020204" pitchFamily="34" charset="0"/>
            </a:endParaRPr>
          </a:p>
          <a:p>
            <a:pPr marL="457200" indent="-457200" algn="just">
              <a:lnSpc>
                <a:spcPct val="100000"/>
              </a:lnSpc>
              <a:spcBef>
                <a:spcPts val="0"/>
              </a:spcBef>
            </a:pPr>
            <a:r>
              <a:rPr lang="es-ES" sz="1800" u="sng" dirty="0">
                <a:solidFill>
                  <a:srgbClr val="FF0000"/>
                </a:solidFill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  <a:t>Festividad:</a:t>
            </a:r>
            <a:r>
              <a:rPr lang="es-ES" sz="1800" dirty="0">
                <a:solidFill>
                  <a:srgbClr val="FF0000"/>
                </a:solidFill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  <a:t> </a:t>
            </a:r>
            <a:r>
              <a:rPr lang="es-ES" sz="1800" dirty="0"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  <a:t>Domingos/festivos.</a:t>
            </a:r>
          </a:p>
          <a:p>
            <a:pPr marL="457200" indent="-457200" algn="just">
              <a:lnSpc>
                <a:spcPct val="100000"/>
              </a:lnSpc>
              <a:spcBef>
                <a:spcPts val="0"/>
              </a:spcBef>
            </a:pPr>
            <a:endParaRPr lang="es-ES" sz="1800" dirty="0">
              <a:latin typeface="Arial" panose="020B0604020202020204" pitchFamily="34" charset="0"/>
              <a:ea typeface="+mn-lt"/>
              <a:cs typeface="Arial" panose="020B0604020202020204" pitchFamily="34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ca-ES" sz="1800" dirty="0">
              <a:latin typeface="Arial" panose="020B0604020202020204" pitchFamily="34" charset="0"/>
              <a:ea typeface="+mn-lt"/>
              <a:cs typeface="Arial" panose="020B0604020202020204" pitchFamily="34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ca-ES" sz="1800" dirty="0">
              <a:latin typeface="Arial" panose="020B0604020202020204" pitchFamily="34" charset="0"/>
              <a:ea typeface="+mn-lt"/>
              <a:cs typeface="Arial" panose="020B0604020202020204" pitchFamily="34" charset="0"/>
            </a:endParaRPr>
          </a:p>
          <a:p>
            <a:pPr marL="0" indent="0" algn="just">
              <a:lnSpc>
                <a:spcPct val="100000"/>
              </a:lnSpc>
              <a:spcBef>
                <a:spcPct val="50000"/>
              </a:spcBef>
              <a:buNone/>
            </a:pPr>
            <a:r>
              <a:rPr lang="ca-ES" sz="1800" b="1" dirty="0">
                <a:solidFill>
                  <a:srgbClr val="D83D0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EJEMPLO: </a:t>
            </a:r>
            <a:r>
              <a:rPr lang="ca-ES" sz="1800" dirty="0">
                <a:latin typeface="Arial" panose="020B0604020202020204" pitchFamily="34" charset="0"/>
                <a:cs typeface="Arial" panose="020B0604020202020204" pitchFamily="34" charset="0"/>
              </a:rPr>
              <a:t>Rosa </a:t>
            </a:r>
            <a:r>
              <a:rPr lang="ca-ES" sz="1800" dirty="0" err="1">
                <a:latin typeface="Arial" panose="020B0604020202020204" pitchFamily="34" charset="0"/>
                <a:cs typeface="Arial" panose="020B0604020202020204" pitchFamily="34" charset="0"/>
              </a:rPr>
              <a:t>trabaja</a:t>
            </a:r>
            <a:r>
              <a:rPr lang="ca-E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a-ES" sz="1800" dirty="0" err="1">
                <a:latin typeface="Arial" panose="020B0604020202020204" pitchFamily="34" charset="0"/>
                <a:cs typeface="Arial" panose="020B0604020202020204" pitchFamily="34" charset="0"/>
              </a:rPr>
              <a:t>sábado</a:t>
            </a:r>
            <a:r>
              <a:rPr lang="ca-ES" sz="1800" dirty="0">
                <a:latin typeface="Arial" panose="020B0604020202020204" pitchFamily="34" charset="0"/>
                <a:cs typeface="Arial" panose="020B0604020202020204" pitchFamily="34" charset="0"/>
              </a:rPr>
              <a:t> de 17:00 a 23:00 (6 </a:t>
            </a:r>
            <a:r>
              <a:rPr lang="ca-ES" sz="1800" dirty="0" err="1">
                <a:latin typeface="Arial" panose="020B0604020202020204" pitchFamily="34" charset="0"/>
                <a:cs typeface="Arial" panose="020B0604020202020204" pitchFamily="34" charset="0"/>
              </a:rPr>
              <a:t>horas</a:t>
            </a:r>
            <a:r>
              <a:rPr lang="ca-ES" sz="1800" dirty="0">
                <a:latin typeface="Arial" panose="020B0604020202020204" pitchFamily="34" charset="0"/>
                <a:cs typeface="Arial" panose="020B0604020202020204" pitchFamily="34" charset="0"/>
              </a:rPr>
              <a:t>) y </a:t>
            </a:r>
            <a:r>
              <a:rPr lang="ca-ES" sz="1800" dirty="0" err="1">
                <a:latin typeface="Arial" panose="020B0604020202020204" pitchFamily="34" charset="0"/>
                <a:cs typeface="Arial" panose="020B0604020202020204" pitchFamily="34" charset="0"/>
              </a:rPr>
              <a:t>domingo</a:t>
            </a:r>
            <a:r>
              <a:rPr lang="ca-ES" sz="1800" dirty="0">
                <a:latin typeface="Arial" panose="020B0604020202020204" pitchFamily="34" charset="0"/>
                <a:cs typeface="Arial" panose="020B0604020202020204" pitchFamily="34" charset="0"/>
              </a:rPr>
              <a:t> de 15:00 a 22:00 (7 </a:t>
            </a:r>
            <a:r>
              <a:rPr lang="ca-ES" sz="1800" dirty="0" err="1">
                <a:latin typeface="Arial" panose="020B0604020202020204" pitchFamily="34" charset="0"/>
                <a:cs typeface="Arial" panose="020B0604020202020204" pitchFamily="34" charset="0"/>
              </a:rPr>
              <a:t>horas</a:t>
            </a:r>
            <a:r>
              <a:rPr lang="ca-ES" sz="1800" dirty="0"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</a:p>
          <a:p>
            <a:pPr algn="just">
              <a:lnSpc>
                <a:spcPct val="100000"/>
              </a:lnSpc>
            </a:pPr>
            <a:r>
              <a:rPr lang="ca-ES" sz="1800" dirty="0" err="1">
                <a:latin typeface="Arial" panose="020B0604020202020204" pitchFamily="34" charset="0"/>
                <a:cs typeface="Arial" panose="020B0604020202020204" pitchFamily="34" charset="0"/>
              </a:rPr>
              <a:t>Sábado</a:t>
            </a:r>
            <a:r>
              <a:rPr lang="ca-ES" sz="1800" dirty="0">
                <a:latin typeface="Arial" panose="020B0604020202020204" pitchFamily="34" charset="0"/>
                <a:cs typeface="Arial" panose="020B0604020202020204" pitchFamily="34" charset="0"/>
              </a:rPr>
              <a:t>: cobra </a:t>
            </a:r>
            <a:r>
              <a:rPr lang="ca-ES" sz="180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 </a:t>
            </a:r>
            <a:r>
              <a:rPr lang="ca-ES" sz="1800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pluses</a:t>
            </a:r>
            <a:r>
              <a:rPr lang="ca-ES" sz="180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noc.</a:t>
            </a:r>
            <a:r>
              <a:rPr lang="ca-ES" sz="1800" dirty="0">
                <a:latin typeface="Arial" panose="020B0604020202020204" pitchFamily="34" charset="0"/>
                <a:cs typeface="Arial" panose="020B0604020202020204" pitchFamily="34" charset="0"/>
              </a:rPr>
              <a:t> (de 20:00 a 23:00)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ca-ES" sz="1800" dirty="0">
                <a:latin typeface="Arial" panose="020B0604020202020204" pitchFamily="34" charset="0"/>
                <a:cs typeface="Arial" panose="020B0604020202020204" pitchFamily="34" charset="0"/>
              </a:rPr>
              <a:t>Domingo: cobra </a:t>
            </a:r>
            <a:r>
              <a:rPr lang="ca-ES" sz="1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 </a:t>
            </a:r>
            <a:r>
              <a:rPr lang="ca-ES" sz="18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pluses</a:t>
            </a:r>
            <a:r>
              <a:rPr lang="ca-ES" sz="1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fest. </a:t>
            </a:r>
            <a:r>
              <a:rPr lang="ca-ES" sz="1800" dirty="0">
                <a:latin typeface="Arial" panose="020B0604020202020204" pitchFamily="34" charset="0"/>
                <a:cs typeface="Arial" panose="020B0604020202020204" pitchFamily="34" charset="0"/>
              </a:rPr>
              <a:t>(por </a:t>
            </a:r>
            <a:r>
              <a:rPr lang="ca-ES" sz="1800" dirty="0" err="1">
                <a:latin typeface="Arial" panose="020B0604020202020204" pitchFamily="34" charset="0"/>
                <a:cs typeface="Arial" panose="020B0604020202020204" pitchFamily="34" charset="0"/>
              </a:rPr>
              <a:t>domingo</a:t>
            </a:r>
            <a:r>
              <a:rPr lang="ca-ES" sz="1800" dirty="0">
                <a:latin typeface="Arial" panose="020B0604020202020204" pitchFamily="34" charset="0"/>
                <a:cs typeface="Arial" panose="020B0604020202020204" pitchFamily="34" charset="0"/>
              </a:rPr>
              <a:t>) y </a:t>
            </a:r>
            <a:r>
              <a:rPr lang="ca-ES" sz="180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</a:t>
            </a:r>
            <a:r>
              <a:rPr lang="ca-ES" sz="1800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pluses</a:t>
            </a:r>
            <a:r>
              <a:rPr lang="ca-ES" sz="180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noc. </a:t>
            </a:r>
            <a:r>
              <a:rPr lang="ca-ES" sz="1800" dirty="0">
                <a:latin typeface="Arial" panose="020B0604020202020204" pitchFamily="34" charset="0"/>
                <a:cs typeface="Arial" panose="020B0604020202020204" pitchFamily="34" charset="0"/>
              </a:rPr>
              <a:t>(de 20:00 a 22:00).</a:t>
            </a:r>
            <a:endParaRPr lang="ca-ES" sz="1800" dirty="0"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s-ES" sz="18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Imagen 4" descr="Forma, Círculo">
            <a:extLst>
              <a:ext uri="{FF2B5EF4-FFF2-40B4-BE49-F238E27FC236}">
                <a16:creationId xmlns:a16="http://schemas.microsoft.com/office/drawing/2014/main" id="{482ABE85-1CFD-41E0-4A25-C6D54A77109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4078" r="8647" b="11059"/>
          <a:stretch/>
        </p:blipFill>
        <p:spPr>
          <a:xfrm>
            <a:off x="9606013" y="5303053"/>
            <a:ext cx="2585987" cy="1526072"/>
          </a:xfrm>
          <a:prstGeom prst="rect">
            <a:avLst/>
          </a:prstGeom>
        </p:spPr>
      </p:pic>
      <p:pic>
        <p:nvPicPr>
          <p:cNvPr id="5" name="Imagen 4" descr="Logotipo, nombre de la empresa&#10;&#10;Descripción generada automáticamente">
            <a:extLst>
              <a:ext uri="{FF2B5EF4-FFF2-40B4-BE49-F238E27FC236}">
                <a16:creationId xmlns:a16="http://schemas.microsoft.com/office/drawing/2014/main" id="{0844A351-922D-B34C-7CDC-CFBDFDF0E8C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86260" y="5833876"/>
            <a:ext cx="1593811" cy="522175"/>
          </a:xfrm>
          <a:prstGeom prst="rect">
            <a:avLst/>
          </a:prstGeom>
        </p:spPr>
      </p:pic>
      <p:pic>
        <p:nvPicPr>
          <p:cNvPr id="4" name="Imagen 3">
            <a:extLst>
              <a:ext uri="{FF2B5EF4-FFF2-40B4-BE49-F238E27FC236}">
                <a16:creationId xmlns:a16="http://schemas.microsoft.com/office/drawing/2014/main" id="{25D287EF-8C9D-5BA2-58DF-62F6E614773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35695" y="308220"/>
            <a:ext cx="2470318" cy="434870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BD25CD7B-7123-0D4F-C2E4-A540BB7526F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975970" y="308220"/>
            <a:ext cx="1740691" cy="4766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50791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A8A1DB-878C-6E50-898B-66C495411C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4FAF18E-2835-343F-DFE9-CD987346D3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4518" y="606277"/>
            <a:ext cx="10938824" cy="1339940"/>
          </a:xfrm>
        </p:spPr>
        <p:txBody>
          <a:bodyPr>
            <a:normAutofit/>
          </a:bodyPr>
          <a:lstStyle/>
          <a:p>
            <a:r>
              <a:rPr lang="es-ES" b="1" dirty="0">
                <a:solidFill>
                  <a:srgbClr val="D83D0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Horas extra/complementarias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3BCF6CC-F7AB-A303-514D-E38E0DFDEE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5672" y="2036633"/>
            <a:ext cx="10946920" cy="3309083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 algn="just">
              <a:lnSpc>
                <a:spcPct val="100000"/>
              </a:lnSpc>
              <a:spcBef>
                <a:spcPct val="50000"/>
              </a:spcBef>
              <a:buNone/>
            </a:pPr>
            <a:r>
              <a:rPr lang="ca-ES" sz="1800" b="1" dirty="0" err="1">
                <a:solidFill>
                  <a:srgbClr val="D83D0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Horas</a:t>
            </a:r>
            <a:r>
              <a:rPr lang="ca-ES" sz="1800" b="1" dirty="0">
                <a:solidFill>
                  <a:srgbClr val="D83D0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a-ES" sz="1800" b="1" dirty="0" err="1">
                <a:solidFill>
                  <a:srgbClr val="D83D0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Extraordinarias</a:t>
            </a:r>
            <a:r>
              <a:rPr lang="ca-ES" sz="1800" b="1" dirty="0">
                <a:solidFill>
                  <a:srgbClr val="D83D0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ca-ES" sz="1800" dirty="0">
                <a:latin typeface="Arial" panose="020B0604020202020204" pitchFamily="34" charset="0"/>
                <a:cs typeface="Arial" panose="020B0604020202020204" pitchFamily="34" charset="0"/>
              </a:rPr>
              <a:t>para jornada completa. </a:t>
            </a:r>
            <a:endParaRPr lang="es-E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just">
              <a:lnSpc>
                <a:spcPct val="100000"/>
              </a:lnSpc>
              <a:spcBef>
                <a:spcPts val="0"/>
              </a:spcBef>
            </a:pPr>
            <a:r>
              <a:rPr lang="ca-ES" sz="1800" dirty="0" err="1">
                <a:latin typeface="Arial" panose="020B0604020202020204" pitchFamily="34" charset="0"/>
                <a:cs typeface="Arial" panose="020B0604020202020204" pitchFamily="34" charset="0"/>
              </a:rPr>
              <a:t>Horas</a:t>
            </a:r>
            <a:r>
              <a:rPr lang="ca-E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a-ES" sz="1800" dirty="0" err="1">
                <a:latin typeface="Arial" panose="020B0604020202020204" pitchFamily="34" charset="0"/>
                <a:cs typeface="Arial" panose="020B0604020202020204" pitchFamily="34" charset="0"/>
              </a:rPr>
              <a:t>anuales</a:t>
            </a:r>
            <a:r>
              <a:rPr lang="ca-ES" sz="1800" dirty="0">
                <a:latin typeface="Arial" panose="020B0604020202020204" pitchFamily="34" charset="0"/>
                <a:cs typeface="Arial" panose="020B0604020202020204" pitchFamily="34" charset="0"/>
              </a:rPr>
              <a:t>: Máximo 80 </a:t>
            </a:r>
            <a:r>
              <a:rPr lang="ca-ES" sz="1800" dirty="0" err="1">
                <a:latin typeface="Arial" panose="020B0604020202020204" pitchFamily="34" charset="0"/>
                <a:cs typeface="Arial" panose="020B0604020202020204" pitchFamily="34" charset="0"/>
              </a:rPr>
              <a:t>horas</a:t>
            </a:r>
            <a:r>
              <a:rPr lang="ca-ES" sz="18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ca-ES" sz="1800" dirty="0" err="1">
                <a:latin typeface="Arial" panose="020B0604020202020204" pitchFamily="34" charset="0"/>
                <a:cs typeface="Arial" panose="020B0604020202020204" pitchFamily="34" charset="0"/>
              </a:rPr>
              <a:t>año</a:t>
            </a:r>
            <a:r>
              <a:rPr lang="ca-ES" sz="1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457200" indent="-457200" algn="just">
              <a:lnSpc>
                <a:spcPct val="100000"/>
              </a:lnSpc>
              <a:spcBef>
                <a:spcPts val="0"/>
              </a:spcBef>
            </a:pPr>
            <a:r>
              <a:rPr lang="ca-ES" sz="1800" dirty="0" err="1">
                <a:latin typeface="Arial" panose="020B0604020202020204" pitchFamily="34" charset="0"/>
                <a:cs typeface="Arial" panose="020B0604020202020204" pitchFamily="34" charset="0"/>
              </a:rPr>
              <a:t>Precio</a:t>
            </a:r>
            <a:r>
              <a:rPr lang="ca-ES" sz="1800" dirty="0">
                <a:latin typeface="Arial" panose="020B0604020202020204" pitchFamily="34" charset="0"/>
                <a:cs typeface="Arial" panose="020B0604020202020204" pitchFamily="34" charset="0"/>
              </a:rPr>
              <a:t>/hora: 14,36 €</a:t>
            </a:r>
          </a:p>
          <a:p>
            <a:pPr marL="457200" indent="-457200" algn="just">
              <a:lnSpc>
                <a:spcPct val="100000"/>
              </a:lnSpc>
              <a:spcBef>
                <a:spcPts val="0"/>
              </a:spcBef>
            </a:pPr>
            <a:endParaRPr lang="ca-ES" sz="1800" dirty="0">
              <a:highlight>
                <a:srgbClr val="FFFF00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ca-ES" sz="1800" b="1" dirty="0" err="1">
                <a:solidFill>
                  <a:srgbClr val="D83D0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Horas</a:t>
            </a:r>
            <a:r>
              <a:rPr lang="ca-ES" sz="1800" b="1" dirty="0">
                <a:solidFill>
                  <a:srgbClr val="D83D0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a-ES" sz="1800" b="1" dirty="0" err="1">
                <a:solidFill>
                  <a:srgbClr val="D83D0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complementarias</a:t>
            </a:r>
            <a:r>
              <a:rPr lang="ca-ES" sz="1800" b="1" dirty="0">
                <a:solidFill>
                  <a:srgbClr val="D83D0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ca-ES" sz="1800" dirty="0">
                <a:latin typeface="Arial" panose="020B0604020202020204" pitchFamily="34" charset="0"/>
                <a:cs typeface="Arial" panose="020B0604020202020204" pitchFamily="34" charset="0"/>
              </a:rPr>
              <a:t>para jornada parcial.</a:t>
            </a:r>
          </a:p>
          <a:p>
            <a:pPr marL="457200" indent="-457200" algn="just">
              <a:lnSpc>
                <a:spcPct val="100000"/>
              </a:lnSpc>
              <a:spcBef>
                <a:spcPts val="0"/>
              </a:spcBef>
            </a:pPr>
            <a:r>
              <a:rPr lang="ca-ES" sz="1800" dirty="0" err="1">
                <a:latin typeface="Arial" panose="020B0604020202020204" pitchFamily="34" charset="0"/>
                <a:cs typeface="Arial" panose="020B0604020202020204" pitchFamily="34" charset="0"/>
              </a:rPr>
              <a:t>Horas</a:t>
            </a:r>
            <a:r>
              <a:rPr lang="ca-E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a-ES" sz="1800" dirty="0" err="1">
                <a:latin typeface="Arial" panose="020B0604020202020204" pitchFamily="34" charset="0"/>
                <a:cs typeface="Arial" panose="020B0604020202020204" pitchFamily="34" charset="0"/>
              </a:rPr>
              <a:t>anuales</a:t>
            </a:r>
            <a:r>
              <a:rPr lang="ca-ES" sz="1800" dirty="0">
                <a:latin typeface="Arial" panose="020B0604020202020204" pitchFamily="34" charset="0"/>
                <a:cs typeface="Arial" panose="020B0604020202020204" pitchFamily="34" charset="0"/>
              </a:rPr>
              <a:t>: No </a:t>
            </a:r>
            <a:r>
              <a:rPr lang="ca-ES" sz="1800" dirty="0" err="1">
                <a:latin typeface="Arial" panose="020B0604020202020204" pitchFamily="34" charset="0"/>
                <a:cs typeface="Arial" panose="020B0604020202020204" pitchFamily="34" charset="0"/>
              </a:rPr>
              <a:t>hay</a:t>
            </a:r>
            <a:r>
              <a:rPr lang="ca-E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a-ES" sz="1800" dirty="0" err="1">
                <a:latin typeface="Arial" panose="020B0604020202020204" pitchFamily="34" charset="0"/>
                <a:cs typeface="Arial" panose="020B0604020202020204" pitchFamily="34" charset="0"/>
              </a:rPr>
              <a:t>límite</a:t>
            </a:r>
            <a:r>
              <a:rPr lang="ca-ES" sz="1800" dirty="0">
                <a:latin typeface="Arial" panose="020B0604020202020204" pitchFamily="34" charset="0"/>
                <a:cs typeface="Arial" panose="020B0604020202020204" pitchFamily="34" charset="0"/>
              </a:rPr>
              <a:t>*.</a:t>
            </a:r>
          </a:p>
          <a:p>
            <a:pPr marL="457200" indent="-457200" algn="just">
              <a:lnSpc>
                <a:spcPct val="100000"/>
              </a:lnSpc>
              <a:spcBef>
                <a:spcPts val="0"/>
              </a:spcBef>
            </a:pPr>
            <a:r>
              <a:rPr lang="ca-ES" sz="1800" dirty="0" err="1">
                <a:latin typeface="Arial" panose="020B0604020202020204" pitchFamily="34" charset="0"/>
                <a:cs typeface="Arial" panose="020B0604020202020204" pitchFamily="34" charset="0"/>
              </a:rPr>
              <a:t>Precio</a:t>
            </a:r>
            <a:r>
              <a:rPr lang="ca-ES" sz="1800" dirty="0">
                <a:latin typeface="Arial" panose="020B0604020202020204" pitchFamily="34" charset="0"/>
                <a:cs typeface="Arial" panose="020B0604020202020204" pitchFamily="34" charset="0"/>
              </a:rPr>
              <a:t>/hora: 10,63 €</a:t>
            </a:r>
            <a:endParaRPr lang="ca-ES" sz="1800" dirty="0">
              <a:highlight>
                <a:srgbClr val="FFFF00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00000"/>
              </a:lnSpc>
              <a:spcBef>
                <a:spcPts val="2000"/>
              </a:spcBef>
              <a:buNone/>
            </a:pPr>
            <a:r>
              <a:rPr lang="ca-ES" sz="1800" b="1" dirty="0">
                <a:solidFill>
                  <a:srgbClr val="D83D0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NOTAS: </a:t>
            </a:r>
          </a:p>
          <a:p>
            <a:pPr marL="457200" indent="-457200" algn="just">
              <a:lnSpc>
                <a:spcPct val="100000"/>
              </a:lnSpc>
              <a:spcBef>
                <a:spcPts val="0"/>
              </a:spcBef>
            </a:pPr>
            <a:r>
              <a:rPr lang="ca-ES" sz="1800" dirty="0">
                <a:latin typeface="Arial" panose="020B0604020202020204" pitchFamily="34" charset="0"/>
                <a:cs typeface="Arial" panose="020B0604020202020204" pitchFamily="34" charset="0"/>
              </a:rPr>
              <a:t>Los </a:t>
            </a:r>
            <a:r>
              <a:rPr lang="ca-ES" sz="1800" dirty="0" err="1">
                <a:latin typeface="Arial" panose="020B0604020202020204" pitchFamily="34" charset="0"/>
                <a:cs typeface="Arial" panose="020B0604020202020204" pitchFamily="34" charset="0"/>
              </a:rPr>
              <a:t>festivos</a:t>
            </a:r>
            <a:r>
              <a:rPr lang="ca-ES" sz="1800" dirty="0">
                <a:latin typeface="Arial" panose="020B0604020202020204" pitchFamily="34" charset="0"/>
                <a:cs typeface="Arial" panose="020B0604020202020204" pitchFamily="34" charset="0"/>
              </a:rPr>
              <a:t> se cobra h. extra/</a:t>
            </a:r>
            <a:r>
              <a:rPr lang="ca-ES" sz="1800" dirty="0" err="1">
                <a:latin typeface="Arial" panose="020B0604020202020204" pitchFamily="34" charset="0"/>
                <a:cs typeface="Arial" panose="020B0604020202020204" pitchFamily="34" charset="0"/>
              </a:rPr>
              <a:t>compl</a:t>
            </a:r>
            <a:r>
              <a:rPr lang="ca-ES" sz="1800" dirty="0">
                <a:latin typeface="Arial" panose="020B0604020202020204" pitchFamily="34" charset="0"/>
                <a:cs typeface="Arial" panose="020B0604020202020204" pitchFamily="34" charset="0"/>
              </a:rPr>
              <a:t>. + </a:t>
            </a:r>
            <a:r>
              <a:rPr lang="ca-ES" sz="1800" dirty="0" err="1">
                <a:latin typeface="Arial" panose="020B0604020202020204" pitchFamily="34" charset="0"/>
                <a:cs typeface="Arial" panose="020B0604020202020204" pitchFamily="34" charset="0"/>
              </a:rPr>
              <a:t>pluses</a:t>
            </a:r>
            <a:r>
              <a:rPr lang="ca-ES" sz="1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457200" indent="-457200" algn="just">
              <a:lnSpc>
                <a:spcPct val="100000"/>
              </a:lnSpc>
              <a:spcBef>
                <a:spcPts val="0"/>
              </a:spcBef>
            </a:pPr>
            <a:r>
              <a:rPr lang="ca-ES" sz="1800" dirty="0">
                <a:latin typeface="Arial" panose="020B0604020202020204" pitchFamily="34" charset="0"/>
                <a:cs typeface="Arial" panose="020B0604020202020204" pitchFamily="34" charset="0"/>
              </a:rPr>
              <a:t>2 fest. </a:t>
            </a:r>
            <a:r>
              <a:rPr lang="ca-ES" sz="1800" dirty="0" err="1">
                <a:latin typeface="Arial" panose="020B0604020202020204" pitchFamily="34" charset="0"/>
                <a:cs typeface="Arial" panose="020B0604020202020204" pitchFamily="34" charset="0"/>
              </a:rPr>
              <a:t>especiales</a:t>
            </a:r>
            <a:r>
              <a:rPr lang="ca-ES" sz="1800" dirty="0">
                <a:latin typeface="Arial" panose="020B0604020202020204" pitchFamily="34" charset="0"/>
                <a:cs typeface="Arial" panose="020B0604020202020204" pitchFamily="34" charset="0"/>
              </a:rPr>
              <a:t>: 25/12 y 01/01.</a:t>
            </a:r>
            <a:endParaRPr lang="ca-ES" sz="1800" dirty="0"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</p:txBody>
      </p:sp>
      <p:pic>
        <p:nvPicPr>
          <p:cNvPr id="6" name="Imagen 4" descr="Forma, Círculo">
            <a:extLst>
              <a:ext uri="{FF2B5EF4-FFF2-40B4-BE49-F238E27FC236}">
                <a16:creationId xmlns:a16="http://schemas.microsoft.com/office/drawing/2014/main" id="{E2AA2E1D-3788-39A3-087C-C644F82FECB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4078" r="8647" b="11059"/>
          <a:stretch/>
        </p:blipFill>
        <p:spPr>
          <a:xfrm>
            <a:off x="9606013" y="5303053"/>
            <a:ext cx="2585987" cy="1526072"/>
          </a:xfrm>
          <a:prstGeom prst="rect">
            <a:avLst/>
          </a:prstGeom>
        </p:spPr>
      </p:pic>
      <p:pic>
        <p:nvPicPr>
          <p:cNvPr id="5" name="Imagen 4" descr="Logotipo, nombre de la empresa&#10;&#10;Descripción generada automáticamente">
            <a:extLst>
              <a:ext uri="{FF2B5EF4-FFF2-40B4-BE49-F238E27FC236}">
                <a16:creationId xmlns:a16="http://schemas.microsoft.com/office/drawing/2014/main" id="{24CA41AE-D02D-5450-C8B7-68F04A5C92C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86260" y="5833876"/>
            <a:ext cx="1593811" cy="522175"/>
          </a:xfrm>
          <a:prstGeom prst="rect">
            <a:avLst/>
          </a:prstGeom>
        </p:spPr>
      </p:pic>
      <p:pic>
        <p:nvPicPr>
          <p:cNvPr id="4" name="Imagen 3">
            <a:extLst>
              <a:ext uri="{FF2B5EF4-FFF2-40B4-BE49-F238E27FC236}">
                <a16:creationId xmlns:a16="http://schemas.microsoft.com/office/drawing/2014/main" id="{9CDF725E-7DB6-EB65-9108-AF4D26F4532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35695" y="308220"/>
            <a:ext cx="2470318" cy="434870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176BD675-F7CE-9BD0-7361-8FC135F28F4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975970" y="308220"/>
            <a:ext cx="1740691" cy="4766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37630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B25E47-FE9A-F484-0FE5-8A113258AB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DC1C52D-3C9E-7CDA-93F5-FAB02BB3BF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4518" y="365125"/>
            <a:ext cx="10938824" cy="1339940"/>
          </a:xfrm>
        </p:spPr>
        <p:txBody>
          <a:bodyPr>
            <a:normAutofit/>
          </a:bodyPr>
          <a:lstStyle/>
          <a:p>
            <a:r>
              <a:rPr lang="es-ES" b="1" dirty="0">
                <a:solidFill>
                  <a:srgbClr val="D83D0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Pagas extra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781ABA9-3ADF-FF1E-F702-D508255270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5672" y="1825625"/>
            <a:ext cx="10946920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 algn="just">
              <a:lnSpc>
                <a:spcPct val="100000"/>
              </a:lnSpc>
              <a:spcBef>
                <a:spcPct val="50000"/>
              </a:spcBef>
              <a:buNone/>
            </a:pPr>
            <a:r>
              <a:rPr lang="ca-ES" sz="1800" b="1" dirty="0">
                <a:solidFill>
                  <a:srgbClr val="D83D0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Total:</a:t>
            </a:r>
            <a:r>
              <a:rPr lang="ca-ES" sz="1800" dirty="0">
                <a:solidFill>
                  <a:srgbClr val="D83D0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a-ES" sz="1800" dirty="0">
                <a:latin typeface="Arial" panose="020B0604020202020204" pitchFamily="34" charset="0"/>
                <a:cs typeface="Arial" panose="020B0604020202020204" pitchFamily="34" charset="0"/>
              </a:rPr>
              <a:t>2 </a:t>
            </a:r>
            <a:r>
              <a:rPr lang="ca-ES" sz="1800" dirty="0" err="1">
                <a:latin typeface="Arial" panose="020B0604020202020204" pitchFamily="34" charset="0"/>
                <a:cs typeface="Arial" panose="020B0604020202020204" pitchFamily="34" charset="0"/>
              </a:rPr>
              <a:t>pagas</a:t>
            </a:r>
            <a:r>
              <a:rPr lang="ca-ES" sz="1800" dirty="0">
                <a:latin typeface="Arial" panose="020B0604020202020204" pitchFamily="34" charset="0"/>
                <a:cs typeface="Arial" panose="020B0604020202020204" pitchFamily="34" charset="0"/>
              </a:rPr>
              <a:t> extra PRORRATEADAS.</a:t>
            </a:r>
            <a:endParaRPr lang="es-ES" sz="1800" dirty="0"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  <a:p>
            <a:pPr lvl="1" algn="just">
              <a:lnSpc>
                <a:spcPct val="100000"/>
              </a:lnSpc>
              <a:spcBef>
                <a:spcPct val="50000"/>
              </a:spcBef>
            </a:pPr>
            <a:r>
              <a:rPr lang="ca-ES" sz="1800" dirty="0"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Prorrata = </a:t>
            </a:r>
            <a:r>
              <a:rPr lang="ca-ES" sz="1800" dirty="0">
                <a:solidFill>
                  <a:srgbClr val="00B05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(</a:t>
            </a:r>
            <a:r>
              <a:rPr lang="ca-ES" sz="1800" dirty="0" err="1">
                <a:solidFill>
                  <a:srgbClr val="00B05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Salario</a:t>
            </a:r>
            <a:r>
              <a:rPr lang="ca-ES" sz="1800" dirty="0">
                <a:solidFill>
                  <a:srgbClr val="00B05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 mensual * 2 </a:t>
            </a:r>
            <a:r>
              <a:rPr lang="ca-ES" sz="1800" dirty="0" err="1">
                <a:solidFill>
                  <a:srgbClr val="00B05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pagas</a:t>
            </a:r>
            <a:r>
              <a:rPr lang="ca-ES" sz="1800" dirty="0">
                <a:solidFill>
                  <a:srgbClr val="00B05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)</a:t>
            </a:r>
            <a:r>
              <a:rPr lang="ca-ES" sz="1800" dirty="0"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 / </a:t>
            </a:r>
            <a:r>
              <a:rPr lang="ca-ES" sz="1800" dirty="0">
                <a:solidFill>
                  <a:srgbClr val="FF000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12 meses</a:t>
            </a:r>
            <a:r>
              <a:rPr lang="ca-ES" sz="1800" dirty="0"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.</a:t>
            </a:r>
            <a:endParaRPr lang="es-ES" sz="1800" dirty="0"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  <a:p>
            <a:pPr marL="0" indent="0" algn="just">
              <a:lnSpc>
                <a:spcPct val="100000"/>
              </a:lnSpc>
              <a:spcBef>
                <a:spcPct val="50000"/>
              </a:spcBef>
              <a:buNone/>
            </a:pPr>
            <a:r>
              <a:rPr lang="ca-ES" sz="1800" b="1" dirty="0">
                <a:solidFill>
                  <a:srgbClr val="D83D0E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NOTA:</a:t>
            </a:r>
            <a:r>
              <a:rPr lang="ca-ES" sz="1800" dirty="0">
                <a:solidFill>
                  <a:srgbClr val="D83D0E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 </a:t>
            </a:r>
            <a:r>
              <a:rPr lang="ca-ES" sz="1800" dirty="0">
                <a:solidFill>
                  <a:srgbClr val="00000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Si no se ha </a:t>
            </a:r>
            <a:r>
              <a:rPr lang="ca-ES" sz="1800" dirty="0" err="1">
                <a:solidFill>
                  <a:srgbClr val="00000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trabajado</a:t>
            </a:r>
            <a:r>
              <a:rPr lang="ca-ES" sz="1800" dirty="0">
                <a:solidFill>
                  <a:srgbClr val="00000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 </a:t>
            </a:r>
            <a:r>
              <a:rPr lang="ca-ES" sz="1800" dirty="0" err="1">
                <a:solidFill>
                  <a:srgbClr val="00000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todo</a:t>
            </a:r>
            <a:r>
              <a:rPr lang="ca-ES" sz="1800" dirty="0">
                <a:solidFill>
                  <a:srgbClr val="00000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 el </a:t>
            </a:r>
            <a:r>
              <a:rPr lang="ca-ES" sz="1800" dirty="0" err="1">
                <a:solidFill>
                  <a:srgbClr val="00000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año</a:t>
            </a:r>
            <a:r>
              <a:rPr lang="ca-ES" sz="1800" dirty="0">
                <a:solidFill>
                  <a:srgbClr val="00000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, se paga la </a:t>
            </a:r>
            <a:r>
              <a:rPr lang="ca-ES" sz="1800" dirty="0" err="1">
                <a:solidFill>
                  <a:srgbClr val="00000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parte</a:t>
            </a:r>
            <a:r>
              <a:rPr lang="ca-ES" sz="1800" dirty="0">
                <a:solidFill>
                  <a:srgbClr val="00000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 proporcional de los meses </a:t>
            </a:r>
            <a:r>
              <a:rPr lang="ca-ES" sz="1800" dirty="0" err="1">
                <a:solidFill>
                  <a:srgbClr val="00000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trabajados</a:t>
            </a:r>
            <a:r>
              <a:rPr lang="ca-ES" sz="1800" dirty="0">
                <a:solidFill>
                  <a:srgbClr val="00000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.</a:t>
            </a:r>
          </a:p>
          <a:p>
            <a:pPr marL="0" indent="0" algn="just">
              <a:lnSpc>
                <a:spcPct val="100000"/>
              </a:lnSpc>
              <a:spcBef>
                <a:spcPct val="50000"/>
              </a:spcBef>
              <a:buNone/>
            </a:pPr>
            <a:endParaRPr lang="ca-ES" sz="1800" dirty="0">
              <a:solidFill>
                <a:srgbClr val="000000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  <a:p>
            <a:pPr marL="0" indent="0" algn="just">
              <a:lnSpc>
                <a:spcPct val="100000"/>
              </a:lnSpc>
              <a:spcBef>
                <a:spcPct val="50000"/>
              </a:spcBef>
              <a:buNone/>
            </a:pPr>
            <a:endParaRPr lang="ca-ES" sz="1800" dirty="0">
              <a:solidFill>
                <a:srgbClr val="000000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  <a:p>
            <a:pPr marL="0" indent="0" algn="just">
              <a:lnSpc>
                <a:spcPct val="100000"/>
              </a:lnSpc>
              <a:spcBef>
                <a:spcPct val="50000"/>
              </a:spcBef>
              <a:buNone/>
            </a:pPr>
            <a:r>
              <a:rPr lang="ca-ES" sz="1800" b="1" dirty="0">
                <a:solidFill>
                  <a:srgbClr val="D83D0E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EJEMPLO: </a:t>
            </a:r>
            <a:r>
              <a:rPr lang="ca-ES" sz="1800" dirty="0"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Rosa </a:t>
            </a:r>
            <a:r>
              <a:rPr lang="ca-ES" sz="1800" dirty="0" err="1"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trabaja</a:t>
            </a:r>
            <a:r>
              <a:rPr lang="ca-ES" sz="1800" dirty="0"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 15h/</a:t>
            </a:r>
            <a:r>
              <a:rPr lang="ca-ES" sz="1800" dirty="0" err="1"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semana</a:t>
            </a:r>
            <a:r>
              <a:rPr lang="ca-ES" sz="1800" dirty="0"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, con lo que cobra </a:t>
            </a:r>
            <a:r>
              <a:rPr lang="ca-ES" sz="1800" dirty="0">
                <a:solidFill>
                  <a:srgbClr val="00B05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598,28€/mes</a:t>
            </a:r>
            <a:r>
              <a:rPr lang="ca-ES" sz="1800" dirty="0"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:</a:t>
            </a:r>
            <a:endParaRPr lang="es-E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1" indent="0" algn="just">
              <a:lnSpc>
                <a:spcPct val="100000"/>
              </a:lnSpc>
              <a:spcBef>
                <a:spcPct val="50000"/>
              </a:spcBef>
              <a:buNone/>
            </a:pPr>
            <a:r>
              <a:rPr lang="ca-ES" sz="1800" dirty="0">
                <a:solidFill>
                  <a:srgbClr val="00B05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(598,28€ * 2)</a:t>
            </a:r>
            <a:r>
              <a:rPr lang="ca-ES" sz="1800" dirty="0"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 / </a:t>
            </a:r>
            <a:r>
              <a:rPr lang="ca-ES" sz="1800" dirty="0">
                <a:solidFill>
                  <a:srgbClr val="FF000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12</a:t>
            </a:r>
            <a:r>
              <a:rPr lang="ca-ES" sz="1800" dirty="0"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 = </a:t>
            </a:r>
            <a:r>
              <a:rPr lang="ca-ES" sz="1800" dirty="0">
                <a:solidFill>
                  <a:srgbClr val="00B05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1.196,56 €</a:t>
            </a:r>
            <a:r>
              <a:rPr lang="ca-ES" sz="1800" dirty="0"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 / </a:t>
            </a:r>
            <a:r>
              <a:rPr lang="ca-ES" sz="1800" dirty="0">
                <a:solidFill>
                  <a:srgbClr val="FF000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12</a:t>
            </a:r>
            <a:r>
              <a:rPr lang="ca-ES" sz="1800" dirty="0"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 = </a:t>
            </a:r>
            <a:r>
              <a:rPr lang="ca-ES" sz="1800" b="1" u="sng" dirty="0"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99,71 €</a:t>
            </a:r>
            <a:r>
              <a:rPr lang="ca-ES" sz="1800" dirty="0"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.</a:t>
            </a:r>
          </a:p>
          <a:p>
            <a:pPr marL="457200" lvl="1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ca-ES" sz="1800" dirty="0"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Rosa </a:t>
            </a:r>
            <a:r>
              <a:rPr lang="ca-ES" sz="1800" dirty="0" err="1"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cobrará</a:t>
            </a:r>
            <a:r>
              <a:rPr lang="ca-ES" sz="1800" dirty="0"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 una prorrata de </a:t>
            </a:r>
            <a:r>
              <a:rPr lang="ca-ES" sz="1800" b="1" u="sng" dirty="0"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99,71 € / mes</a:t>
            </a:r>
            <a:endParaRPr lang="es-ES" sz="18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Imagen 4" descr="Forma, Círculo">
            <a:extLst>
              <a:ext uri="{FF2B5EF4-FFF2-40B4-BE49-F238E27FC236}">
                <a16:creationId xmlns:a16="http://schemas.microsoft.com/office/drawing/2014/main" id="{E3B346EF-A14E-E807-EF89-564144FF39D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4078" r="8647" b="11059"/>
          <a:stretch/>
        </p:blipFill>
        <p:spPr>
          <a:xfrm>
            <a:off x="9606013" y="5303053"/>
            <a:ext cx="2585987" cy="1526072"/>
          </a:xfrm>
          <a:prstGeom prst="rect">
            <a:avLst/>
          </a:prstGeom>
        </p:spPr>
      </p:pic>
      <p:pic>
        <p:nvPicPr>
          <p:cNvPr id="5" name="Imagen 4" descr="Logotipo, nombre de la empresa&#10;&#10;Descripción generada automáticamente">
            <a:extLst>
              <a:ext uri="{FF2B5EF4-FFF2-40B4-BE49-F238E27FC236}">
                <a16:creationId xmlns:a16="http://schemas.microsoft.com/office/drawing/2014/main" id="{E170CE41-378E-0B68-DE72-CACC3701EF1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86260" y="5833876"/>
            <a:ext cx="1593811" cy="522175"/>
          </a:xfrm>
          <a:prstGeom prst="rect">
            <a:avLst/>
          </a:prstGeom>
        </p:spPr>
      </p:pic>
      <p:pic>
        <p:nvPicPr>
          <p:cNvPr id="4" name="Imagen 3">
            <a:extLst>
              <a:ext uri="{FF2B5EF4-FFF2-40B4-BE49-F238E27FC236}">
                <a16:creationId xmlns:a16="http://schemas.microsoft.com/office/drawing/2014/main" id="{C6D771C3-A88C-68B1-4F51-109985AA69D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35695" y="308220"/>
            <a:ext cx="2470318" cy="434870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8FDC9D58-9E9E-8D86-D4FB-46F642A9005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975970" y="308220"/>
            <a:ext cx="1740691" cy="4766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27876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F289F6-E10C-0A6A-801B-2E5E14DFA6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077D03-D1BA-C837-FEE4-5E3F55FE9B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4518" y="365125"/>
            <a:ext cx="10938824" cy="1339940"/>
          </a:xfrm>
        </p:spPr>
        <p:txBody>
          <a:bodyPr>
            <a:normAutofit/>
          </a:bodyPr>
          <a:lstStyle/>
          <a:p>
            <a:r>
              <a:rPr lang="es-ES" b="1" dirty="0">
                <a:solidFill>
                  <a:srgbClr val="D83D0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Vacaciones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B1880E6-1DE4-181A-3224-E265AC7D20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5672" y="1825625"/>
            <a:ext cx="10798195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 algn="just">
              <a:lnSpc>
                <a:spcPct val="100000"/>
              </a:lnSpc>
              <a:spcBef>
                <a:spcPts val="2000"/>
              </a:spcBef>
              <a:buNone/>
            </a:pPr>
            <a:r>
              <a:rPr lang="ca-ES" sz="1800" b="1" dirty="0" err="1">
                <a:solidFill>
                  <a:srgbClr val="D83D0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Días</a:t>
            </a:r>
            <a:r>
              <a:rPr lang="ca-ES" sz="1800" b="1" dirty="0">
                <a:solidFill>
                  <a:srgbClr val="D83D0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 </a:t>
            </a:r>
            <a:r>
              <a:rPr lang="ca-ES" sz="1800" dirty="0">
                <a:latin typeface="Arial" panose="020B0604020202020204" pitchFamily="34" charset="0"/>
                <a:cs typeface="Arial" panose="020B0604020202020204" pitchFamily="34" charset="0"/>
              </a:rPr>
              <a:t>22 </a:t>
            </a:r>
            <a:r>
              <a:rPr lang="ca-ES" sz="1800" dirty="0" err="1">
                <a:latin typeface="Arial" panose="020B0604020202020204" pitchFamily="34" charset="0"/>
                <a:cs typeface="Arial" panose="020B0604020202020204" pitchFamily="34" charset="0"/>
              </a:rPr>
              <a:t>días</a:t>
            </a:r>
            <a:r>
              <a:rPr lang="ca-ES" sz="1800" dirty="0">
                <a:latin typeface="Arial" panose="020B0604020202020204" pitchFamily="34" charset="0"/>
                <a:cs typeface="Arial" panose="020B0604020202020204" pitchFamily="34" charset="0"/>
              </a:rPr>
              <a:t> LABORALES (</a:t>
            </a:r>
            <a:r>
              <a:rPr lang="ca-ES" sz="1800" dirty="0" err="1">
                <a:latin typeface="Arial" panose="020B0604020202020204" pitchFamily="34" charset="0"/>
                <a:cs typeface="Arial" panose="020B0604020202020204" pitchFamily="34" charset="0"/>
              </a:rPr>
              <a:t>lun-vie</a:t>
            </a:r>
            <a:r>
              <a:rPr lang="ca-ES" sz="1800" dirty="0">
                <a:latin typeface="Arial" panose="020B0604020202020204" pitchFamily="34" charset="0"/>
                <a:cs typeface="Arial" panose="020B0604020202020204" pitchFamily="34" charset="0"/>
              </a:rPr>
              <a:t> MENOS </a:t>
            </a:r>
            <a:r>
              <a:rPr lang="ca-ES" sz="1800" dirty="0" err="1">
                <a:latin typeface="Arial" panose="020B0604020202020204" pitchFamily="34" charset="0"/>
                <a:cs typeface="Arial" panose="020B0604020202020204" pitchFamily="34" charset="0"/>
              </a:rPr>
              <a:t>festivos</a:t>
            </a:r>
            <a:r>
              <a:rPr lang="ca-ES" sz="1800" dirty="0">
                <a:latin typeface="Arial" panose="020B0604020202020204" pitchFamily="34" charset="0"/>
                <a:cs typeface="Arial" panose="020B0604020202020204" pitchFamily="34" charset="0"/>
              </a:rPr>
              <a:t>). La </a:t>
            </a:r>
            <a:r>
              <a:rPr lang="ca-ES" sz="1800" dirty="0" err="1">
                <a:latin typeface="Arial" panose="020B0604020202020204" pitchFamily="34" charset="0"/>
                <a:cs typeface="Arial" panose="020B0604020202020204" pitchFamily="34" charset="0"/>
              </a:rPr>
              <a:t>parte</a:t>
            </a:r>
            <a:r>
              <a:rPr lang="ca-ES" sz="1800" dirty="0">
                <a:latin typeface="Arial" panose="020B0604020202020204" pitchFamily="34" charset="0"/>
                <a:cs typeface="Arial" panose="020B0604020202020204" pitchFamily="34" charset="0"/>
              </a:rPr>
              <a:t> proporcional si </a:t>
            </a:r>
            <a:r>
              <a:rPr lang="ca-ES" sz="1800" dirty="0" err="1">
                <a:latin typeface="Arial" panose="020B0604020202020204" pitchFamily="34" charset="0"/>
                <a:cs typeface="Arial" panose="020B0604020202020204" pitchFamily="34" charset="0"/>
              </a:rPr>
              <a:t>trabaja</a:t>
            </a:r>
            <a:r>
              <a:rPr lang="ca-E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a-ES" sz="1800" dirty="0" err="1">
                <a:latin typeface="Arial" panose="020B0604020202020204" pitchFamily="34" charset="0"/>
                <a:cs typeface="Arial" panose="020B0604020202020204" pitchFamily="34" charset="0"/>
              </a:rPr>
              <a:t>menos</a:t>
            </a:r>
            <a:r>
              <a:rPr lang="ca-ES" sz="1800" dirty="0">
                <a:latin typeface="Arial" panose="020B0604020202020204" pitchFamily="34" charset="0"/>
                <a:cs typeface="Arial" panose="020B0604020202020204" pitchFamily="34" charset="0"/>
              </a:rPr>
              <a:t> de un </a:t>
            </a:r>
            <a:r>
              <a:rPr lang="ca-ES" sz="1800" dirty="0" err="1">
                <a:latin typeface="Arial" panose="020B0604020202020204" pitchFamily="34" charset="0"/>
                <a:cs typeface="Arial" panose="020B0604020202020204" pitchFamily="34" charset="0"/>
              </a:rPr>
              <a:t>año</a:t>
            </a:r>
            <a:r>
              <a:rPr lang="ca-ES" sz="1800" dirty="0">
                <a:latin typeface="Arial" panose="020B0604020202020204" pitchFamily="34" charset="0"/>
                <a:cs typeface="Arial" panose="020B0604020202020204" pitchFamily="34" charset="0"/>
              </a:rPr>
              <a:t>. </a:t>
            </a:r>
            <a:endParaRPr lang="es-ES" sz="1800" dirty="0"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  <a:p>
            <a:pPr marL="0" indent="0" algn="just">
              <a:lnSpc>
                <a:spcPct val="100000"/>
              </a:lnSpc>
              <a:spcBef>
                <a:spcPts val="2000"/>
              </a:spcBef>
              <a:buNone/>
            </a:pPr>
            <a:r>
              <a:rPr lang="ca-ES" sz="1800" b="1" dirty="0" err="1">
                <a:solidFill>
                  <a:srgbClr val="D83D0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Disfrute</a:t>
            </a:r>
            <a:r>
              <a:rPr lang="ca-ES" sz="1800" b="1" dirty="0">
                <a:solidFill>
                  <a:srgbClr val="D83D0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ca-ES" sz="1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 el </a:t>
            </a:r>
            <a:r>
              <a:rPr lang="ca-ES" sz="1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año</a:t>
            </a:r>
            <a:r>
              <a:rPr lang="ca-ES" sz="1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a-ES" sz="1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vigente</a:t>
            </a:r>
            <a:r>
              <a:rPr lang="ca-ES" sz="1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EXCEPCIONALMENTE, </a:t>
            </a:r>
            <a:r>
              <a:rPr lang="ca-ES" sz="1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podrán</a:t>
            </a:r>
            <a:r>
              <a:rPr lang="ca-ES" sz="1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a-ES" sz="1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empezar</a:t>
            </a:r>
            <a:r>
              <a:rPr lang="ca-ES" sz="1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el </a:t>
            </a:r>
            <a:r>
              <a:rPr lang="ca-ES" sz="1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año</a:t>
            </a:r>
            <a:r>
              <a:rPr lang="ca-ES" sz="1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a-ES" sz="1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siguiente</a:t>
            </a:r>
            <a:r>
              <a:rPr lang="ca-ES" sz="1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a-ES" sz="1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iniciándose</a:t>
            </a:r>
            <a:r>
              <a:rPr lang="ca-ES" sz="1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antes del 7/1 y </a:t>
            </a:r>
            <a:r>
              <a:rPr lang="ca-ES" sz="1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finalizando</a:t>
            </a:r>
            <a:r>
              <a:rPr lang="ca-ES" sz="1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el 31/1.</a:t>
            </a:r>
            <a:endParaRPr lang="ca-ES" sz="1800" dirty="0"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  <a:p>
            <a:pPr marL="0" indent="0" algn="just">
              <a:lnSpc>
                <a:spcPct val="100000"/>
              </a:lnSpc>
              <a:spcBef>
                <a:spcPts val="2000"/>
              </a:spcBef>
              <a:buNone/>
            </a:pPr>
            <a:r>
              <a:rPr lang="ca-ES" sz="1800" b="1" dirty="0" err="1">
                <a:solidFill>
                  <a:srgbClr val="D83D0E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Periodos</a:t>
            </a:r>
            <a:r>
              <a:rPr lang="ca-ES" sz="1800" b="1" dirty="0">
                <a:solidFill>
                  <a:srgbClr val="D83D0E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: </a:t>
            </a:r>
            <a:r>
              <a:rPr lang="ca-ES" sz="1800" dirty="0" err="1"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Mínimo</a:t>
            </a:r>
            <a:r>
              <a:rPr lang="ca-ES" sz="1800" dirty="0"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 7 </a:t>
            </a:r>
            <a:r>
              <a:rPr lang="ca-ES" sz="1800" dirty="0" err="1"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días</a:t>
            </a:r>
            <a:r>
              <a:rPr lang="ca-ES" sz="1800" dirty="0"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 </a:t>
            </a:r>
            <a:r>
              <a:rPr lang="ca-ES" sz="1800" dirty="0" err="1"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naturales</a:t>
            </a:r>
            <a:r>
              <a:rPr lang="ca-ES" sz="1800" dirty="0"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 (una </a:t>
            </a:r>
            <a:r>
              <a:rPr lang="ca-ES" sz="1800" dirty="0" err="1"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semana</a:t>
            </a:r>
            <a:r>
              <a:rPr lang="ca-ES" sz="1800" dirty="0"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).</a:t>
            </a:r>
          </a:p>
          <a:p>
            <a:pPr marL="0" indent="0" algn="just">
              <a:lnSpc>
                <a:spcPct val="100000"/>
              </a:lnSpc>
              <a:spcBef>
                <a:spcPts val="2000"/>
              </a:spcBef>
              <a:buNone/>
            </a:pPr>
            <a:r>
              <a:rPr lang="ca-ES" sz="1800" b="1" dirty="0" err="1">
                <a:solidFill>
                  <a:srgbClr val="D83D0E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Solicitud</a:t>
            </a:r>
            <a:r>
              <a:rPr lang="ca-ES" sz="1800" b="1" dirty="0">
                <a:solidFill>
                  <a:srgbClr val="D83D0E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: </a:t>
            </a:r>
            <a:r>
              <a:rPr lang="ca-ES" sz="1800" dirty="0" err="1"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Deberán</a:t>
            </a:r>
            <a:r>
              <a:rPr lang="ca-ES" sz="1800" dirty="0"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 </a:t>
            </a:r>
            <a:r>
              <a:rPr lang="ca-ES" sz="1800" dirty="0" err="1"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pactarse</a:t>
            </a:r>
            <a:r>
              <a:rPr lang="ca-ES" sz="1800" dirty="0"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 con la pers. Cogestora y </a:t>
            </a:r>
            <a:r>
              <a:rPr lang="ca-ES" sz="1800" dirty="0" err="1"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solicitarse</a:t>
            </a:r>
            <a:r>
              <a:rPr lang="ca-ES" sz="1800" dirty="0"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 </a:t>
            </a:r>
            <a:r>
              <a:rPr lang="ca-ES" sz="1800" dirty="0" err="1"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enviando</a:t>
            </a:r>
            <a:r>
              <a:rPr lang="ca-ES" sz="1800" dirty="0"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 la </a:t>
            </a:r>
            <a:r>
              <a:rPr lang="ca-ES" sz="1800" dirty="0" err="1"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ficha</a:t>
            </a:r>
            <a:r>
              <a:rPr lang="ca-ES" sz="1800" dirty="0"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 de </a:t>
            </a:r>
            <a:r>
              <a:rPr lang="ca-ES" sz="1800" dirty="0" err="1"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vacaciones</a:t>
            </a:r>
            <a:r>
              <a:rPr lang="ca-ES" sz="1800" dirty="0"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 por </a:t>
            </a:r>
            <a:r>
              <a:rPr lang="ca-ES" sz="1800" dirty="0" err="1"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mail</a:t>
            </a:r>
            <a:r>
              <a:rPr lang="ca-ES" sz="1800" dirty="0"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 con al </a:t>
            </a:r>
            <a:r>
              <a:rPr lang="ca-ES" sz="1800" dirty="0" err="1"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menos</a:t>
            </a:r>
            <a:r>
              <a:rPr lang="ca-ES" sz="1800" dirty="0"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 15 </a:t>
            </a:r>
            <a:r>
              <a:rPr lang="ca-ES" sz="1800" dirty="0" err="1"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días</a:t>
            </a:r>
            <a:r>
              <a:rPr lang="ca-ES" sz="1800" dirty="0"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 de </a:t>
            </a:r>
            <a:r>
              <a:rPr lang="ca-ES" sz="1800" dirty="0" err="1"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antelación</a:t>
            </a:r>
            <a:r>
              <a:rPr lang="ca-ES" sz="1800" dirty="0"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endParaRPr lang="es-ES" sz="18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Imagen 4" descr="Forma, Círculo">
            <a:extLst>
              <a:ext uri="{FF2B5EF4-FFF2-40B4-BE49-F238E27FC236}">
                <a16:creationId xmlns:a16="http://schemas.microsoft.com/office/drawing/2014/main" id="{E151E1FF-BDE9-D70C-DD12-3080E40E673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4078" r="8647" b="11059"/>
          <a:stretch/>
        </p:blipFill>
        <p:spPr>
          <a:xfrm>
            <a:off x="9606013" y="5303053"/>
            <a:ext cx="2585987" cy="1526072"/>
          </a:xfrm>
          <a:prstGeom prst="rect">
            <a:avLst/>
          </a:prstGeom>
        </p:spPr>
      </p:pic>
      <p:pic>
        <p:nvPicPr>
          <p:cNvPr id="5" name="Imagen 4" descr="Logotipo, nombre de la empresa&#10;&#10;Descripción generada automáticamente">
            <a:extLst>
              <a:ext uri="{FF2B5EF4-FFF2-40B4-BE49-F238E27FC236}">
                <a16:creationId xmlns:a16="http://schemas.microsoft.com/office/drawing/2014/main" id="{FBBF0F09-CB3B-18AC-BC91-F3B74E9DDE4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86260" y="5833876"/>
            <a:ext cx="1593811" cy="522175"/>
          </a:xfrm>
          <a:prstGeom prst="rect">
            <a:avLst/>
          </a:prstGeom>
        </p:spPr>
      </p:pic>
      <p:pic>
        <p:nvPicPr>
          <p:cNvPr id="4" name="Imagen 3">
            <a:extLst>
              <a:ext uri="{FF2B5EF4-FFF2-40B4-BE49-F238E27FC236}">
                <a16:creationId xmlns:a16="http://schemas.microsoft.com/office/drawing/2014/main" id="{67420CB8-DB6C-37D9-D1D4-104724199A7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35695" y="308220"/>
            <a:ext cx="2470318" cy="434870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53271EC2-EBAD-ADCD-BB5B-A801B898609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975970" y="308220"/>
            <a:ext cx="1740691" cy="4766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26098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12FC07-F5C2-9CED-9178-115ECF2658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3616608-BE59-E61C-92F5-A9437253FE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4518" y="365125"/>
            <a:ext cx="10938824" cy="1339940"/>
          </a:xfrm>
        </p:spPr>
        <p:txBody>
          <a:bodyPr>
            <a:normAutofit/>
          </a:bodyPr>
          <a:lstStyle/>
          <a:p>
            <a:r>
              <a:rPr lang="es-ES" b="1" dirty="0">
                <a:solidFill>
                  <a:srgbClr val="D83D0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Vacaciones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BCA41FB-6012-A172-1FF4-AEE97BA263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5672" y="1825625"/>
            <a:ext cx="10946920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 algn="just">
              <a:lnSpc>
                <a:spcPct val="100000"/>
              </a:lnSpc>
              <a:spcBef>
                <a:spcPts val="2000"/>
              </a:spcBef>
              <a:buNone/>
            </a:pPr>
            <a:r>
              <a:rPr lang="ca-ES" sz="1800" b="1" dirty="0">
                <a:solidFill>
                  <a:srgbClr val="D83D0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EJEMPLO 1: </a:t>
            </a:r>
            <a:r>
              <a:rPr lang="ca-ES" sz="1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Rosa, </a:t>
            </a:r>
            <a:r>
              <a:rPr lang="ca-ES" sz="1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quien</a:t>
            </a:r>
            <a:r>
              <a:rPr lang="ca-ES" sz="1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a-ES" sz="1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trabaja</a:t>
            </a:r>
            <a:r>
              <a:rPr lang="ca-ES" sz="1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a-ES" sz="1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sábado</a:t>
            </a:r>
            <a:r>
              <a:rPr lang="ca-ES" sz="1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 </a:t>
            </a:r>
            <a:r>
              <a:rPr lang="ca-ES" sz="1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domingo</a:t>
            </a:r>
            <a:r>
              <a:rPr lang="ca-ES" sz="1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ca-ES" sz="1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quiere</a:t>
            </a:r>
            <a:r>
              <a:rPr lang="ca-ES" sz="1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ca-ES" sz="18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</a:t>
            </a:r>
            <a:r>
              <a:rPr lang="ca-ES" sz="1800" b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semanas</a:t>
            </a:r>
            <a:r>
              <a:rPr lang="ca-ES" sz="18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ca-ES" sz="1800" b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vacaciones</a:t>
            </a:r>
            <a:r>
              <a:rPr lang="ca-ES" sz="1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Para </a:t>
            </a:r>
            <a:r>
              <a:rPr lang="ca-ES" sz="1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ello</a:t>
            </a:r>
            <a:r>
              <a:rPr lang="ca-ES" sz="1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usa 10 </a:t>
            </a:r>
            <a:r>
              <a:rPr lang="ca-ES" sz="1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días</a:t>
            </a:r>
            <a:r>
              <a:rPr lang="ca-ES" sz="1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los 22 </a:t>
            </a:r>
            <a:r>
              <a:rPr lang="ca-ES" sz="1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laborales</a:t>
            </a:r>
            <a:r>
              <a:rPr lang="ca-ES" sz="1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que </a:t>
            </a:r>
            <a:r>
              <a:rPr lang="ca-ES" sz="1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tiene</a:t>
            </a:r>
            <a:r>
              <a:rPr lang="ca-ES" sz="1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ca-ES" sz="1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vacaciones</a:t>
            </a:r>
            <a:r>
              <a:rPr lang="ca-ES" sz="1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 algn="just">
              <a:lnSpc>
                <a:spcPct val="100000"/>
              </a:lnSpc>
              <a:spcBef>
                <a:spcPts val="2000"/>
              </a:spcBef>
              <a:buNone/>
            </a:pPr>
            <a:endParaRPr lang="ca-ES" sz="1800" dirty="0"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  <a:p>
            <a:pPr marL="0" indent="0" algn="just">
              <a:lnSpc>
                <a:spcPct val="100000"/>
              </a:lnSpc>
              <a:spcBef>
                <a:spcPts val="2000"/>
              </a:spcBef>
              <a:buNone/>
            </a:pPr>
            <a:r>
              <a:rPr lang="ca-ES" sz="1800" b="1" dirty="0">
                <a:solidFill>
                  <a:srgbClr val="D83D0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EJEMPLO 2: </a:t>
            </a:r>
            <a:r>
              <a:rPr lang="ca-ES" sz="1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Rosa </a:t>
            </a:r>
            <a:r>
              <a:rPr lang="ca-ES" sz="1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quiere</a:t>
            </a:r>
            <a:r>
              <a:rPr lang="ca-ES" sz="1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a-ES" sz="1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disfrutar</a:t>
            </a:r>
            <a:r>
              <a:rPr lang="ca-ES" sz="1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ca-ES" sz="1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sus</a:t>
            </a:r>
            <a:r>
              <a:rPr lang="ca-ES" sz="1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a-ES" sz="1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vacaciones</a:t>
            </a:r>
            <a:r>
              <a:rPr lang="ca-ES" sz="1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a-ES" sz="18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entre el </a:t>
            </a:r>
            <a:r>
              <a:rPr lang="ca-ES" sz="1800" b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lunes</a:t>
            </a:r>
            <a:r>
              <a:rPr lang="ca-ES" sz="18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13/06 y el </a:t>
            </a:r>
            <a:r>
              <a:rPr lang="ca-ES" sz="1800" b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lunes</a:t>
            </a:r>
            <a:r>
              <a:rPr lang="ca-ES" sz="18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27/06</a:t>
            </a:r>
            <a:r>
              <a:rPr lang="ca-ES" sz="1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Como </a:t>
            </a:r>
            <a:r>
              <a:rPr lang="ca-ES" sz="1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 </a:t>
            </a:r>
            <a:r>
              <a:rPr lang="ca-ES" sz="18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viernes</a:t>
            </a:r>
            <a:r>
              <a:rPr lang="ca-ES" sz="1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a-ES" sz="1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24/06 es festivo</a:t>
            </a:r>
            <a:r>
              <a:rPr lang="ca-ES" sz="1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usa 9 </a:t>
            </a:r>
            <a:r>
              <a:rPr lang="ca-ES" sz="1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días</a:t>
            </a:r>
            <a:r>
              <a:rPr lang="ca-ES" sz="1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ca-ES" sz="1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vacaciones</a:t>
            </a:r>
            <a:r>
              <a:rPr lang="ca-ES" sz="1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ca-ES" sz="1800" dirty="0"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  <a:p>
            <a:pPr marL="0" indent="0" algn="just">
              <a:spcBef>
                <a:spcPts val="2000"/>
              </a:spcBef>
              <a:buNone/>
            </a:pPr>
            <a:endParaRPr lang="ca-ES" sz="1800" dirty="0">
              <a:ea typeface="Calibri"/>
              <a:cs typeface="Calibri"/>
            </a:endParaRPr>
          </a:p>
          <a:p>
            <a:pPr marL="0" indent="0">
              <a:buNone/>
            </a:pPr>
            <a:endParaRPr lang="es-ES" sz="18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Imagen 4" descr="Forma, Círculo">
            <a:extLst>
              <a:ext uri="{FF2B5EF4-FFF2-40B4-BE49-F238E27FC236}">
                <a16:creationId xmlns:a16="http://schemas.microsoft.com/office/drawing/2014/main" id="{9459C1A8-B11E-3F2C-E75F-941931B58E5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4078" r="8647" b="11059"/>
          <a:stretch/>
        </p:blipFill>
        <p:spPr>
          <a:xfrm>
            <a:off x="9606013" y="5303053"/>
            <a:ext cx="2585987" cy="1526072"/>
          </a:xfrm>
          <a:prstGeom prst="rect">
            <a:avLst/>
          </a:prstGeom>
        </p:spPr>
      </p:pic>
      <p:pic>
        <p:nvPicPr>
          <p:cNvPr id="5" name="Imagen 4" descr="Logotipo, nombre de la empresa&#10;&#10;Descripción generada automáticamente">
            <a:extLst>
              <a:ext uri="{FF2B5EF4-FFF2-40B4-BE49-F238E27FC236}">
                <a16:creationId xmlns:a16="http://schemas.microsoft.com/office/drawing/2014/main" id="{E6FD3704-B0E7-08FB-F611-7CCED132CF8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86260" y="5833876"/>
            <a:ext cx="1593811" cy="522175"/>
          </a:xfrm>
          <a:prstGeom prst="rect">
            <a:avLst/>
          </a:prstGeom>
        </p:spPr>
      </p:pic>
      <p:graphicFrame>
        <p:nvGraphicFramePr>
          <p:cNvPr id="4" name="Tabla 4">
            <a:extLst>
              <a:ext uri="{FF2B5EF4-FFF2-40B4-BE49-F238E27FC236}">
                <a16:creationId xmlns:a16="http://schemas.microsoft.com/office/drawing/2014/main" id="{860DC78A-3720-841D-DE07-04B307B9B9B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09473634"/>
              </p:ext>
            </p:extLst>
          </p:nvPr>
        </p:nvGraphicFramePr>
        <p:xfrm>
          <a:off x="2033657" y="4265525"/>
          <a:ext cx="6634919" cy="1911438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906190">
                  <a:extLst>
                    <a:ext uri="{9D8B030D-6E8A-4147-A177-3AD203B41FA5}">
                      <a16:colId xmlns:a16="http://schemas.microsoft.com/office/drawing/2014/main" val="331119310"/>
                    </a:ext>
                  </a:extLst>
                </a:gridCol>
                <a:gridCol w="989499">
                  <a:extLst>
                    <a:ext uri="{9D8B030D-6E8A-4147-A177-3AD203B41FA5}">
                      <a16:colId xmlns:a16="http://schemas.microsoft.com/office/drawing/2014/main" val="4288954554"/>
                    </a:ext>
                  </a:extLst>
                </a:gridCol>
                <a:gridCol w="947846">
                  <a:extLst>
                    <a:ext uri="{9D8B030D-6E8A-4147-A177-3AD203B41FA5}">
                      <a16:colId xmlns:a16="http://schemas.microsoft.com/office/drawing/2014/main" val="347388566"/>
                    </a:ext>
                  </a:extLst>
                </a:gridCol>
                <a:gridCol w="947846">
                  <a:extLst>
                    <a:ext uri="{9D8B030D-6E8A-4147-A177-3AD203B41FA5}">
                      <a16:colId xmlns:a16="http://schemas.microsoft.com/office/drawing/2014/main" val="1959379644"/>
                    </a:ext>
                  </a:extLst>
                </a:gridCol>
                <a:gridCol w="947846">
                  <a:extLst>
                    <a:ext uri="{9D8B030D-6E8A-4147-A177-3AD203B41FA5}">
                      <a16:colId xmlns:a16="http://schemas.microsoft.com/office/drawing/2014/main" val="2609357475"/>
                    </a:ext>
                  </a:extLst>
                </a:gridCol>
                <a:gridCol w="947846">
                  <a:extLst>
                    <a:ext uri="{9D8B030D-6E8A-4147-A177-3AD203B41FA5}">
                      <a16:colId xmlns:a16="http://schemas.microsoft.com/office/drawing/2014/main" val="2389021284"/>
                    </a:ext>
                  </a:extLst>
                </a:gridCol>
                <a:gridCol w="947846">
                  <a:extLst>
                    <a:ext uri="{9D8B030D-6E8A-4147-A177-3AD203B41FA5}">
                      <a16:colId xmlns:a16="http://schemas.microsoft.com/office/drawing/2014/main" val="23941975"/>
                    </a:ext>
                  </a:extLst>
                </a:gridCol>
              </a:tblGrid>
              <a:tr h="483617">
                <a:tc>
                  <a:txBody>
                    <a:bodyPr/>
                    <a:lstStyle/>
                    <a:p>
                      <a:r>
                        <a:rPr lang="es-ES" sz="2200" dirty="0"/>
                        <a:t>13/06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2200" dirty="0"/>
                        <a:t>14/06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2200" dirty="0"/>
                        <a:t>15/06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2200" dirty="0"/>
                        <a:t>16/06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2200" dirty="0"/>
                        <a:t>17/06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2200" dirty="0">
                          <a:solidFill>
                            <a:srgbClr val="FF0000"/>
                          </a:solidFill>
                        </a:rPr>
                        <a:t>18/06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2200" dirty="0">
                          <a:solidFill>
                            <a:srgbClr val="FF0000"/>
                          </a:solidFill>
                        </a:rPr>
                        <a:t>19/06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72344208"/>
                  </a:ext>
                </a:extLst>
              </a:tr>
              <a:tr h="483617">
                <a:tc>
                  <a:txBody>
                    <a:bodyPr/>
                    <a:lstStyle/>
                    <a:p>
                      <a:r>
                        <a:rPr lang="es-ES" sz="2200" dirty="0"/>
                        <a:t>Día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2200" dirty="0"/>
                        <a:t>Día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2200" dirty="0"/>
                        <a:t>Día 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s-ES" sz="2200" b="0" i="0" u="none" strike="noStrike" noProof="0" dirty="0">
                          <a:latin typeface="Calibri"/>
                        </a:rPr>
                        <a:t>Día 4</a:t>
                      </a:r>
                      <a:endParaRPr lang="es-E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s-ES" sz="2200" b="0" i="0" u="none" strike="noStrike" noProof="0" dirty="0">
                          <a:latin typeface="Calibri"/>
                        </a:rPr>
                        <a:t>Día 5</a:t>
                      </a:r>
                      <a:endParaRPr lang="es-E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2200" dirty="0">
                          <a:solidFill>
                            <a:srgbClr val="FF0000"/>
                          </a:solidFill>
                        </a:rPr>
                        <a:t>Sáb.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2200" dirty="0">
                          <a:solidFill>
                            <a:srgbClr val="FF0000"/>
                          </a:solidFill>
                        </a:rPr>
                        <a:t>Dom.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20043278"/>
                  </a:ext>
                </a:extLst>
              </a:tr>
              <a:tr h="472102">
                <a:tc>
                  <a:txBody>
                    <a:bodyPr/>
                    <a:lstStyle/>
                    <a:p>
                      <a:r>
                        <a:rPr lang="es-ES" sz="2200" b="1" dirty="0"/>
                        <a:t>20/06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2200" b="1" dirty="0"/>
                        <a:t>21/06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2200" b="1" dirty="0"/>
                        <a:t>22/06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2200" b="1" dirty="0"/>
                        <a:t>23/06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2200" b="1" dirty="0">
                          <a:solidFill>
                            <a:srgbClr val="FF0000"/>
                          </a:solidFill>
                        </a:rPr>
                        <a:t>24/06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2200" b="1" dirty="0">
                          <a:solidFill>
                            <a:srgbClr val="FF0000"/>
                          </a:solidFill>
                        </a:rPr>
                        <a:t>25/06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2200" b="1" dirty="0">
                          <a:solidFill>
                            <a:srgbClr val="FF0000"/>
                          </a:solidFill>
                        </a:rPr>
                        <a:t>26/06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55288806"/>
                  </a:ext>
                </a:extLst>
              </a:tr>
              <a:tr h="472102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s-ES" sz="2200" b="0" i="0" u="none" strike="noStrike" noProof="0" dirty="0">
                          <a:latin typeface="Calibri"/>
                        </a:rPr>
                        <a:t>Día 6</a:t>
                      </a:r>
                      <a:endParaRPr lang="es-E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s-ES" sz="2200" b="0" i="0" u="none" strike="noStrike" noProof="0" dirty="0">
                          <a:latin typeface="Calibri"/>
                        </a:rPr>
                        <a:t>Día 7</a:t>
                      </a:r>
                      <a:endParaRPr lang="es-E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s-ES" sz="2200" b="0" i="0" u="none" strike="noStrike" noProof="0" dirty="0">
                          <a:latin typeface="Calibri"/>
                        </a:rPr>
                        <a:t>Día 8</a:t>
                      </a:r>
                      <a:endParaRPr lang="es-E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s-ES" sz="2200" b="0" i="0" u="none" strike="noStrike" noProof="0" dirty="0">
                          <a:latin typeface="Calibri"/>
                        </a:rPr>
                        <a:t>Día 9</a:t>
                      </a:r>
                      <a:endParaRPr lang="es-E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2200" dirty="0" err="1">
                          <a:solidFill>
                            <a:srgbClr val="FF0000"/>
                          </a:solidFill>
                        </a:rPr>
                        <a:t>Fest</a:t>
                      </a:r>
                      <a:r>
                        <a:rPr lang="es-ES" sz="2200" dirty="0">
                          <a:solidFill>
                            <a:srgbClr val="FF0000"/>
                          </a:solidFill>
                        </a:rPr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2200" dirty="0">
                          <a:solidFill>
                            <a:srgbClr val="FF0000"/>
                          </a:solidFill>
                        </a:rPr>
                        <a:t>Sáb.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2200" dirty="0">
                          <a:solidFill>
                            <a:srgbClr val="FF0000"/>
                          </a:solidFill>
                        </a:rPr>
                        <a:t>Dom.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01125392"/>
                  </a:ext>
                </a:extLst>
              </a:tr>
            </a:tbl>
          </a:graphicData>
        </a:graphic>
      </p:graphicFrame>
      <p:pic>
        <p:nvPicPr>
          <p:cNvPr id="7" name="Imagen 6">
            <a:extLst>
              <a:ext uri="{FF2B5EF4-FFF2-40B4-BE49-F238E27FC236}">
                <a16:creationId xmlns:a16="http://schemas.microsoft.com/office/drawing/2014/main" id="{6EDF1635-F501-B368-A72A-C72D6E43F5F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35695" y="308220"/>
            <a:ext cx="2470318" cy="434870"/>
          </a:xfrm>
          <a:prstGeom prst="rect">
            <a:avLst/>
          </a:prstGeom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id="{F0C08020-F767-F854-6AB1-8A5667DDC16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975970" y="308220"/>
            <a:ext cx="1740691" cy="4766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98611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21ce1c5-ce8e-4333-82ea-9824e0952d66">
      <Terms xmlns="http://schemas.microsoft.com/office/infopath/2007/PartnerControls"/>
    </lcf76f155ced4ddcb4097134ff3c332f>
    <TaxCatchAll xmlns="569fb5bb-72c9-4cb4-bc01-2c2d0b7632d8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B5FDC58CD53C5742BAE244367685EC29" ma:contentTypeVersion="17" ma:contentTypeDescription="Crear nuevo documento." ma:contentTypeScope="" ma:versionID="df39504fe5f251ce339caf92cb7c76d5">
  <xsd:schema xmlns:xsd="http://www.w3.org/2001/XMLSchema" xmlns:xs="http://www.w3.org/2001/XMLSchema" xmlns:p="http://schemas.microsoft.com/office/2006/metadata/properties" xmlns:ns2="569fb5bb-72c9-4cb4-bc01-2c2d0b7632d8" xmlns:ns3="f21ce1c5-ce8e-4333-82ea-9824e0952d66" targetNamespace="http://schemas.microsoft.com/office/2006/metadata/properties" ma:root="true" ma:fieldsID="145a0a0eaa03bb2b3eb62cb579c9d3a6" ns2:_="" ns3:_="">
    <xsd:import namespace="569fb5bb-72c9-4cb4-bc01-2c2d0b7632d8"/>
    <xsd:import namespace="f21ce1c5-ce8e-4333-82ea-9824e0952d66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AutoKeyPoints" minOccurs="0"/>
                <xsd:element ref="ns3:MediaServiceKeyPoints" minOccurs="0"/>
                <xsd:element ref="ns3:MediaServiceLocation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69fb5bb-72c9-4cb4-bc01-2c2d0b7632d8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Compartid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Detalles de uso compartido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2318a056-32d3-4da0-946e-5a21dc09f136}" ma:internalName="TaxCatchAll" ma:showField="CatchAllData" ma:web="569fb5bb-72c9-4cb4-bc01-2c2d0b7632d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21ce1c5-ce8e-4333-82ea-9824e0952d6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Etiquetas de imagen" ma:readOnly="false" ma:fieldId="{5cf76f15-5ced-4ddc-b409-7134ff3c332f}" ma:taxonomyMulti="true" ma:sspId="980a6bc1-501b-4544-9af4-bad93b28aa9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B87360F-B7CC-452A-857F-866F8D01562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A5266EA-4D28-4030-82E5-9B48993A1299}">
  <ds:schemaRefs>
    <ds:schemaRef ds:uri="http://schemas.microsoft.com/office/infopath/2007/PartnerControls"/>
    <ds:schemaRef ds:uri="http://purl.org/dc/terms/"/>
    <ds:schemaRef ds:uri="http://schemas.microsoft.com/office/2006/documentManagement/types"/>
    <ds:schemaRef ds:uri="http://schemas.openxmlformats.org/package/2006/metadata/core-properties"/>
    <ds:schemaRef ds:uri="569fb5bb-72c9-4cb4-bc01-2c2d0b7632d8"/>
    <ds:schemaRef ds:uri="http://purl.org/dc/elements/1.1/"/>
    <ds:schemaRef ds:uri="f21ce1c5-ce8e-4333-82ea-9824e0952d66"/>
    <ds:schemaRef ds:uri="http://schemas.microsoft.com/office/2006/metadata/propertie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C458CF25-B315-4B61-ADBA-73BB48C6C56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69fb5bb-72c9-4cb4-bc01-2c2d0b7632d8"/>
    <ds:schemaRef ds:uri="f21ce1c5-ce8e-4333-82ea-9824e0952d6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59</TotalTime>
  <Words>923</Words>
  <Application>Microsoft Office PowerPoint</Application>
  <PresentationFormat>Panorámica</PresentationFormat>
  <Paragraphs>131</Paragraphs>
  <Slides>14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14</vt:i4>
      </vt:variant>
    </vt:vector>
  </HeadingPairs>
  <TitlesOfParts>
    <vt:vector size="19" baseType="lpstr">
      <vt:lpstr>Arial</vt:lpstr>
      <vt:lpstr>Arial Nova</vt:lpstr>
      <vt:lpstr>Calibri</vt:lpstr>
      <vt:lpstr>Calibri Light</vt:lpstr>
      <vt:lpstr>Tema de Office</vt:lpstr>
      <vt:lpstr>Convenio</vt:lpstr>
      <vt:lpstr>Convenio Colectivo</vt:lpstr>
      <vt:lpstr>Información básica</vt:lpstr>
      <vt:lpstr>Jornada y salario</vt:lpstr>
      <vt:lpstr>Pluses</vt:lpstr>
      <vt:lpstr>Horas extra/complementarias</vt:lpstr>
      <vt:lpstr>Pagas extra</vt:lpstr>
      <vt:lpstr>Vacaciones</vt:lpstr>
      <vt:lpstr>Vacaciones</vt:lpstr>
      <vt:lpstr>Días de asuntos propios</vt:lpstr>
      <vt:lpstr>Otros permisos retribuidos</vt:lpstr>
      <vt:lpstr>Otros permisos retribuidos</vt:lpstr>
      <vt:lpstr>Otros permisos retribuidos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/>
  <cp:lastModifiedBy>Judit Lozano Carbí</cp:lastModifiedBy>
  <cp:revision>147</cp:revision>
  <dcterms:created xsi:type="dcterms:W3CDTF">2023-09-12T06:37:30Z</dcterms:created>
  <dcterms:modified xsi:type="dcterms:W3CDTF">2025-09-19T12:13:38Z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0x010100B5FDC58CD53C5742BAE244367685EC29</vt:lpwstr>
  </property>
  <property fmtid="{D5CDD505-2E9C-101B-9397-08002B2CF9AE}" pid="3" name="MediaServiceImageTags">
    <vt:lpwstr/>
  </property>
</Properties>
</file>