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60" r:id="rId8"/>
    <p:sldId id="261" r:id="rId9"/>
    <p:sldId id="262" r:id="rId10"/>
    <p:sldId id="267" r:id="rId11"/>
    <p:sldId id="263" r:id="rId12"/>
    <p:sldId id="264" r:id="rId13"/>
    <p:sldId id="265" r:id="rId14"/>
    <p:sldId id="266" r:id="rId15"/>
    <p:sldId id="268" r:id="rId16"/>
    <p:sldId id="269" r:id="rId17"/>
    <p:sldId id="271" r:id="rId18"/>
    <p:sldId id="273" r:id="rId19"/>
    <p:sldId id="274" r:id="rId20"/>
    <p:sldId id="275" r:id="rId21"/>
    <p:sldId id="272" r:id="rId22"/>
    <p:sldId id="258" r:id="rId2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3D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AB95E3-8D01-8C7C-5A12-4A683F561B75}" v="254" dt="2023-09-12T08:39:40.9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0" autoAdjust="0"/>
    <p:restoredTop sz="94660"/>
  </p:normalViewPr>
  <p:slideViewPr>
    <p:cSldViewPr snapToGrid="0">
      <p:cViewPr varScale="1">
        <p:scale>
          <a:sx n="68" d="100"/>
          <a:sy n="68" d="100"/>
        </p:scale>
        <p:origin x="714"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p:cNvSpPr>
            <a:spLocks noGrp="1"/>
          </p:cNvSpPr>
          <p:nvPr>
            <p:ph type="dt" sz="half" idx="10"/>
          </p:nvPr>
        </p:nvSpPr>
        <p:spPr/>
        <p:txBody>
          <a:bodyPr/>
          <a:lstStyle/>
          <a:p>
            <a:fld id="{40771E8B-6CA5-40B2-8038-0E112F3DAC1C}" type="datetimeFigureOut">
              <a:rPr lang="es-ES" smtClean="0"/>
              <a:t>02/10/2025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2288191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40771E8B-6CA5-40B2-8038-0E112F3DAC1C}" type="datetimeFigureOut">
              <a:rPr lang="es-ES" smtClean="0"/>
              <a:t>02/10/2025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541863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40771E8B-6CA5-40B2-8038-0E112F3DAC1C}" type="datetimeFigureOut">
              <a:rPr lang="es-ES" smtClean="0"/>
              <a:t>02/10/2025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2215096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40771E8B-6CA5-40B2-8038-0E112F3DAC1C}" type="datetimeFigureOut">
              <a:rPr lang="es-ES" smtClean="0"/>
              <a:t>02/10/2025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3398174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40771E8B-6CA5-40B2-8038-0E112F3DAC1C}" type="datetimeFigureOut">
              <a:rPr lang="es-ES" smtClean="0"/>
              <a:t>02/10/2025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2339700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40771E8B-6CA5-40B2-8038-0E112F3DAC1C}" type="datetimeFigureOut">
              <a:rPr lang="es-ES" smtClean="0"/>
              <a:t>02/10/2025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979029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40771E8B-6CA5-40B2-8038-0E112F3DAC1C}" type="datetimeFigureOut">
              <a:rPr lang="es-ES" smtClean="0"/>
              <a:t>02/10/2025</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1752394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40771E8B-6CA5-40B2-8038-0E112F3DAC1C}" type="datetimeFigureOut">
              <a:rPr lang="es-ES" smtClean="0"/>
              <a:t>02/10/2025</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3630658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0771E8B-6CA5-40B2-8038-0E112F3DAC1C}" type="datetimeFigureOut">
              <a:rPr lang="es-ES" smtClean="0"/>
              <a:t>02/10/2025</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3682375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40771E8B-6CA5-40B2-8038-0E112F3DAC1C}" type="datetimeFigureOut">
              <a:rPr lang="es-ES" smtClean="0"/>
              <a:t>02/10/2025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1360449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40771E8B-6CA5-40B2-8038-0E112F3DAC1C}" type="datetimeFigureOut">
              <a:rPr lang="es-ES" smtClean="0"/>
              <a:t>02/10/2025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383603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771E8B-6CA5-40B2-8038-0E112F3DAC1C}" type="datetimeFigureOut">
              <a:rPr lang="es-ES" smtClean="0"/>
              <a:t>02/10/2025</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1556C4-DFC3-4611-A7CC-780699185E26}" type="slidenum">
              <a:rPr lang="es-ES" smtClean="0"/>
              <a:t>‹Nº›</a:t>
            </a:fld>
            <a:endParaRPr lang="es-ES"/>
          </a:p>
        </p:txBody>
      </p:sp>
    </p:spTree>
    <p:extLst>
      <p:ext uri="{BB962C8B-B14F-4D97-AF65-F5344CB8AC3E}">
        <p14:creationId xmlns:p14="http://schemas.microsoft.com/office/powerpoint/2010/main" val="2933118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4.pn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3.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3.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3.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2312FE6D-D4F6-C6C5-CFEC-8EFE1A6E2A6B}"/>
              </a:ext>
              <a:ext uri="{C183D7F6-B498-43B3-948B-1728B52AA6E4}">
                <adec:decorative xmlns:adec="http://schemas.microsoft.com/office/drawing/2017/decorative" val="1"/>
              </a:ext>
            </a:extLst>
          </p:cNvPr>
          <p:cNvPicPr>
            <a:picLocks noChangeAspect="1"/>
          </p:cNvPicPr>
          <p:nvPr/>
        </p:nvPicPr>
        <p:blipFill rotWithShape="1">
          <a:blip r:embed="rId2"/>
          <a:srcRect t="10451" r="121" b="3911"/>
          <a:stretch/>
        </p:blipFill>
        <p:spPr>
          <a:xfrm>
            <a:off x="-434" y="922"/>
            <a:ext cx="11057317" cy="6390254"/>
          </a:xfrm>
          <a:prstGeom prst="rect">
            <a:avLst/>
          </a:prstGeom>
        </p:spPr>
      </p:pic>
      <p:sp>
        <p:nvSpPr>
          <p:cNvPr id="2" name="Título 1"/>
          <p:cNvSpPr>
            <a:spLocks noGrp="1"/>
          </p:cNvSpPr>
          <p:nvPr>
            <p:ph type="ctrTitle"/>
          </p:nvPr>
        </p:nvSpPr>
        <p:spPr>
          <a:xfrm>
            <a:off x="1398147" y="699220"/>
            <a:ext cx="7490604" cy="2387600"/>
          </a:xfrm>
        </p:spPr>
        <p:txBody>
          <a:bodyPr/>
          <a:lstStyle/>
          <a:p>
            <a:r>
              <a:rPr lang="es-ES" b="1" dirty="0">
                <a:latin typeface="Arial" panose="020B0604020202020204" pitchFamily="34" charset="0"/>
                <a:cs typeface="Arial" panose="020B0604020202020204" pitchFamily="34" charset="0"/>
              </a:rPr>
              <a:t>Nóminas</a:t>
            </a:r>
          </a:p>
        </p:txBody>
      </p:sp>
      <p:sp>
        <p:nvSpPr>
          <p:cNvPr id="3" name="Subtítulo 2"/>
          <p:cNvSpPr>
            <a:spLocks noGrp="1"/>
          </p:cNvSpPr>
          <p:nvPr>
            <p:ph type="subTitle" idx="1"/>
          </p:nvPr>
        </p:nvSpPr>
        <p:spPr>
          <a:xfrm>
            <a:off x="1564091" y="3196049"/>
            <a:ext cx="7158715" cy="1195687"/>
          </a:xfrm>
        </p:spPr>
        <p:txBody>
          <a:bodyPr vert="horz" lIns="91440" tIns="45720" rIns="91440" bIns="45720" rtlCol="0" anchor="t">
            <a:normAutofit/>
          </a:bodyPr>
          <a:lstStyle/>
          <a:p>
            <a:r>
              <a:rPr lang="es-ES" dirty="0">
                <a:latin typeface="Arial" panose="020B0604020202020204" pitchFamily="34" charset="0"/>
                <a:cs typeface="Arial" panose="020B0604020202020204" pitchFamily="34" charset="0"/>
              </a:rPr>
              <a:t>Cápsula formativa para AP</a:t>
            </a:r>
          </a:p>
        </p:txBody>
      </p:sp>
      <p:pic>
        <p:nvPicPr>
          <p:cNvPr id="8" name="Imagen 7" descr="Logotipo, nombre de la empresa&#10;&#10;Descripción generada automáticamente">
            <a:extLst>
              <a:ext uri="{FF2B5EF4-FFF2-40B4-BE49-F238E27FC236}">
                <a16:creationId xmlns:a16="http://schemas.microsoft.com/office/drawing/2014/main" id="{B5D9E999-376E-6CCD-FA53-367BB31340D6}"/>
              </a:ext>
            </a:extLst>
          </p:cNvPr>
          <p:cNvPicPr>
            <a:picLocks noChangeAspect="1"/>
          </p:cNvPicPr>
          <p:nvPr/>
        </p:nvPicPr>
        <p:blipFill>
          <a:blip r:embed="rId3"/>
          <a:stretch>
            <a:fillRect/>
          </a:stretch>
        </p:blipFill>
        <p:spPr>
          <a:xfrm>
            <a:off x="9524902" y="5827299"/>
            <a:ext cx="2355811" cy="780966"/>
          </a:xfrm>
          <a:prstGeom prst="rect">
            <a:avLst/>
          </a:prstGeom>
        </p:spPr>
      </p:pic>
      <p:pic>
        <p:nvPicPr>
          <p:cNvPr id="4" name="Imagen 3">
            <a:extLst>
              <a:ext uri="{FF2B5EF4-FFF2-40B4-BE49-F238E27FC236}">
                <a16:creationId xmlns:a16="http://schemas.microsoft.com/office/drawing/2014/main" id="{AE51388D-4B8C-D34C-1CF4-C7278740698D}"/>
              </a:ext>
            </a:extLst>
          </p:cNvPr>
          <p:cNvPicPr>
            <a:picLocks noChangeAspect="1"/>
          </p:cNvPicPr>
          <p:nvPr/>
        </p:nvPicPr>
        <p:blipFill>
          <a:blip r:embed="rId4"/>
          <a:stretch>
            <a:fillRect/>
          </a:stretch>
        </p:blipFill>
        <p:spPr>
          <a:xfrm>
            <a:off x="393252" y="234786"/>
            <a:ext cx="3397692" cy="598123"/>
          </a:xfrm>
          <a:prstGeom prst="rect">
            <a:avLst/>
          </a:prstGeom>
        </p:spPr>
      </p:pic>
      <p:pic>
        <p:nvPicPr>
          <p:cNvPr id="5" name="Imagen 4">
            <a:extLst>
              <a:ext uri="{FF2B5EF4-FFF2-40B4-BE49-F238E27FC236}">
                <a16:creationId xmlns:a16="http://schemas.microsoft.com/office/drawing/2014/main" id="{1385CE28-5857-1842-D2DD-AE7BE8DCBB47}"/>
              </a:ext>
            </a:extLst>
          </p:cNvPr>
          <p:cNvPicPr>
            <a:picLocks noChangeAspect="1"/>
          </p:cNvPicPr>
          <p:nvPr/>
        </p:nvPicPr>
        <p:blipFill>
          <a:blip r:embed="rId5"/>
          <a:stretch>
            <a:fillRect/>
          </a:stretch>
        </p:blipFill>
        <p:spPr>
          <a:xfrm>
            <a:off x="4977504" y="216047"/>
            <a:ext cx="2320938" cy="635599"/>
          </a:xfrm>
          <a:prstGeom prst="rect">
            <a:avLst/>
          </a:prstGeom>
        </p:spPr>
      </p:pic>
    </p:spTree>
    <p:extLst>
      <p:ext uri="{BB962C8B-B14F-4D97-AF65-F5344CB8AC3E}">
        <p14:creationId xmlns:p14="http://schemas.microsoft.com/office/powerpoint/2010/main" val="24062731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C2C84-5B2E-9A9E-D86A-AC8E18C9A12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A9A6544-62E9-1BE5-AC67-C989A140434F}"/>
              </a:ext>
            </a:extLst>
          </p:cNvPr>
          <p:cNvSpPr>
            <a:spLocks noGrp="1"/>
          </p:cNvSpPr>
          <p:nvPr>
            <p:ph type="title"/>
          </p:nvPr>
        </p:nvSpPr>
        <p:spPr>
          <a:xfrm>
            <a:off x="654518" y="365125"/>
            <a:ext cx="10938824" cy="1339940"/>
          </a:xfrm>
        </p:spPr>
        <p:txBody>
          <a:bodyPr>
            <a:normAutofit/>
          </a:bodyPr>
          <a:lstStyle/>
          <a:p>
            <a:r>
              <a:rPr lang="es-ES" b="1" dirty="0">
                <a:solidFill>
                  <a:srgbClr val="D83D0E"/>
                </a:solidFill>
                <a:latin typeface="Arial" panose="020B0604020202020204" pitchFamily="34" charset="0"/>
                <a:cs typeface="Arial" panose="020B0604020202020204" pitchFamily="34" charset="0"/>
              </a:rPr>
              <a:t>Salario bruto</a:t>
            </a:r>
          </a:p>
        </p:txBody>
      </p:sp>
      <p:sp>
        <p:nvSpPr>
          <p:cNvPr id="3" name="Marcador de contenido 2">
            <a:extLst>
              <a:ext uri="{FF2B5EF4-FFF2-40B4-BE49-F238E27FC236}">
                <a16:creationId xmlns:a16="http://schemas.microsoft.com/office/drawing/2014/main" id="{39C2CE68-BDBC-BA57-775F-FF2DAF4D8A6B}"/>
              </a:ext>
            </a:extLst>
          </p:cNvPr>
          <p:cNvSpPr>
            <a:spLocks noGrp="1"/>
          </p:cNvSpPr>
          <p:nvPr>
            <p:ph idx="1"/>
          </p:nvPr>
        </p:nvSpPr>
        <p:spPr>
          <a:xfrm>
            <a:off x="665672" y="1825625"/>
            <a:ext cx="10946920" cy="4351338"/>
          </a:xfrm>
        </p:spPr>
        <p:txBody>
          <a:bodyPr vert="horz" lIns="91440" tIns="45720" rIns="91440" bIns="45720" rtlCol="0" anchor="t">
            <a:normAutofit/>
          </a:bodyPr>
          <a:lstStyle/>
          <a:p>
            <a:pPr>
              <a:lnSpc>
                <a:spcPct val="150000"/>
              </a:lnSpc>
            </a:pPr>
            <a:r>
              <a:rPr lang="es-ES" sz="1800" dirty="0">
                <a:solidFill>
                  <a:srgbClr val="000000"/>
                </a:solidFill>
                <a:latin typeface="Arial" panose="020B0604020202020204" pitchFamily="34" charset="0"/>
                <a:cs typeface="Arial" panose="020B0604020202020204" pitchFamily="34" charset="0"/>
              </a:rPr>
              <a:t>Es la suma de todas las percepciones salariales y extrasalariales y en concepto  es conocido como Percepciones/Devengos. </a:t>
            </a:r>
          </a:p>
          <a:p>
            <a:pPr>
              <a:lnSpc>
                <a:spcPct val="150000"/>
              </a:lnSpc>
            </a:pPr>
            <a:r>
              <a:rPr lang="es-ES" sz="1800" dirty="0">
                <a:solidFill>
                  <a:srgbClr val="000000"/>
                </a:solidFill>
                <a:latin typeface="Arial" panose="020B0604020202020204" pitchFamily="34" charset="0"/>
                <a:cs typeface="Arial" panose="020B0604020202020204" pitchFamily="34" charset="0"/>
              </a:rPr>
              <a:t>Cabe añadir que muchas veces los trabajadores piensan que su salario es únicamente el neto porque es lo que ven reflejado en su cuenta corriente, pero la realidad, es que el salario bruto es su salario correcto ya que las deducciones salariales forman parte del salario y es el trabajador quién asume una parte de ese coste. </a:t>
            </a:r>
          </a:p>
        </p:txBody>
      </p:sp>
      <p:pic>
        <p:nvPicPr>
          <p:cNvPr id="6" name="Imagen 4" descr="Forma, Círculo">
            <a:extLst>
              <a:ext uri="{FF2B5EF4-FFF2-40B4-BE49-F238E27FC236}">
                <a16:creationId xmlns:a16="http://schemas.microsoft.com/office/drawing/2014/main" id="{B46333E9-17A6-0E3E-B83E-1FE6A3111A7B}"/>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A3ECE0E1-CAF8-C6B0-6E83-E8E0BE185536}"/>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7E6EE384-0ABA-95C7-47CB-7A77242038DB}"/>
              </a:ext>
            </a:extLst>
          </p:cNvPr>
          <p:cNvPicPr>
            <a:picLocks noChangeAspect="1"/>
          </p:cNvPicPr>
          <p:nvPr/>
        </p:nvPicPr>
        <p:blipFill>
          <a:blip r:embed="rId4"/>
          <a:stretch>
            <a:fillRect/>
          </a:stretch>
        </p:blipFill>
        <p:spPr>
          <a:xfrm>
            <a:off x="7135695" y="308220"/>
            <a:ext cx="2470318" cy="434870"/>
          </a:xfrm>
          <a:prstGeom prst="rect">
            <a:avLst/>
          </a:prstGeom>
        </p:spPr>
      </p:pic>
      <p:pic>
        <p:nvPicPr>
          <p:cNvPr id="7" name="Imagen 6">
            <a:extLst>
              <a:ext uri="{FF2B5EF4-FFF2-40B4-BE49-F238E27FC236}">
                <a16:creationId xmlns:a16="http://schemas.microsoft.com/office/drawing/2014/main" id="{4647B36A-9970-E0F0-27D2-24BEB7732412}"/>
              </a:ext>
            </a:extLst>
          </p:cNvPr>
          <p:cNvPicPr>
            <a:picLocks noChangeAspect="1"/>
          </p:cNvPicPr>
          <p:nvPr/>
        </p:nvPicPr>
        <p:blipFill>
          <a:blip r:embed="rId5"/>
          <a:stretch>
            <a:fillRect/>
          </a:stretch>
        </p:blipFill>
        <p:spPr>
          <a:xfrm>
            <a:off x="9975970" y="308220"/>
            <a:ext cx="1740691" cy="476696"/>
          </a:xfrm>
          <a:prstGeom prst="rect">
            <a:avLst/>
          </a:prstGeom>
        </p:spPr>
      </p:pic>
    </p:spTree>
    <p:extLst>
      <p:ext uri="{BB962C8B-B14F-4D97-AF65-F5344CB8AC3E}">
        <p14:creationId xmlns:p14="http://schemas.microsoft.com/office/powerpoint/2010/main" val="2638273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1A9268-9E12-FC04-E432-45BDD1315CE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EEE7527-9535-9E32-B49A-A329B2769420}"/>
              </a:ext>
            </a:extLst>
          </p:cNvPr>
          <p:cNvSpPr>
            <a:spLocks noGrp="1"/>
          </p:cNvSpPr>
          <p:nvPr>
            <p:ph type="title"/>
          </p:nvPr>
        </p:nvSpPr>
        <p:spPr>
          <a:xfrm>
            <a:off x="654518" y="365125"/>
            <a:ext cx="10938824" cy="1339940"/>
          </a:xfrm>
        </p:spPr>
        <p:txBody>
          <a:bodyPr>
            <a:normAutofit/>
          </a:bodyPr>
          <a:lstStyle/>
          <a:p>
            <a:r>
              <a:rPr lang="es-ES" b="1" dirty="0">
                <a:solidFill>
                  <a:srgbClr val="D83D0E"/>
                </a:solidFill>
                <a:latin typeface="Arial" panose="020B0604020202020204" pitchFamily="34" charset="0"/>
                <a:cs typeface="Arial" panose="020B0604020202020204" pitchFamily="34" charset="0"/>
              </a:rPr>
              <a:t>Devengos</a:t>
            </a:r>
          </a:p>
        </p:txBody>
      </p:sp>
      <p:sp>
        <p:nvSpPr>
          <p:cNvPr id="3" name="Marcador de contenido 2">
            <a:extLst>
              <a:ext uri="{FF2B5EF4-FFF2-40B4-BE49-F238E27FC236}">
                <a16:creationId xmlns:a16="http://schemas.microsoft.com/office/drawing/2014/main" id="{228B884A-C503-0623-08D4-160CA00CFC93}"/>
              </a:ext>
            </a:extLst>
          </p:cNvPr>
          <p:cNvSpPr>
            <a:spLocks noGrp="1"/>
          </p:cNvSpPr>
          <p:nvPr>
            <p:ph idx="1"/>
          </p:nvPr>
        </p:nvSpPr>
        <p:spPr>
          <a:xfrm>
            <a:off x="654518" y="1482538"/>
            <a:ext cx="10946920" cy="4351338"/>
          </a:xfrm>
        </p:spPr>
        <p:txBody>
          <a:bodyPr vert="horz" lIns="91440" tIns="45720" rIns="91440" bIns="45720" rtlCol="0" anchor="t">
            <a:normAutofit fontScale="92500" lnSpcReduction="20000"/>
          </a:bodyPr>
          <a:lstStyle/>
          <a:p>
            <a:pPr marL="0" indent="0">
              <a:lnSpc>
                <a:spcPct val="150000"/>
              </a:lnSpc>
              <a:buNone/>
            </a:pPr>
            <a:r>
              <a:rPr lang="es-ES" sz="1800" b="1" dirty="0">
                <a:solidFill>
                  <a:srgbClr val="000000"/>
                </a:solidFill>
                <a:latin typeface="Arial" panose="020B0604020202020204" pitchFamily="34" charset="0"/>
                <a:cs typeface="Arial" panose="020B0604020202020204" pitchFamily="34" charset="0"/>
              </a:rPr>
              <a:t>Deducción Salarial (Descuento) </a:t>
            </a:r>
          </a:p>
          <a:p>
            <a:pPr marL="0" indent="0">
              <a:lnSpc>
                <a:spcPct val="150000"/>
              </a:lnSpc>
              <a:buNone/>
            </a:pPr>
            <a:r>
              <a:rPr lang="es-ES" sz="1800" dirty="0">
                <a:solidFill>
                  <a:srgbClr val="000000"/>
                </a:solidFill>
                <a:latin typeface="Arial" panose="020B0604020202020204" pitchFamily="34" charset="0"/>
                <a:cs typeface="Arial" panose="020B0604020202020204" pitchFamily="34" charset="0"/>
              </a:rPr>
              <a:t>Son los descuentos que se aplican sobre salario base y complementos salariales asociados a un conjunto de impuestos dirigidos a dos entes recaudatorios como la Seguridad Social y Hacienda. </a:t>
            </a:r>
          </a:p>
          <a:p>
            <a:pPr marL="0" indent="0">
              <a:lnSpc>
                <a:spcPct val="150000"/>
              </a:lnSpc>
              <a:buNone/>
            </a:pPr>
            <a:r>
              <a:rPr lang="es-ES" sz="1800" dirty="0">
                <a:solidFill>
                  <a:srgbClr val="000000"/>
                </a:solidFill>
                <a:latin typeface="Arial" panose="020B0604020202020204" pitchFamily="34" charset="0"/>
                <a:cs typeface="Arial" panose="020B0604020202020204" pitchFamily="34" charset="0"/>
              </a:rPr>
              <a:t>Cabe añadir que es la propia empresa que actúa como colaboradora necesaria en la recaudación y pago de impuestos y que se ve reflejada su acción en los denominados seguros sociales. Por ello, hay varias partidas:</a:t>
            </a:r>
          </a:p>
          <a:p>
            <a:pPr>
              <a:lnSpc>
                <a:spcPct val="150000"/>
              </a:lnSpc>
            </a:pPr>
            <a:r>
              <a:rPr lang="es-ES" sz="1800" b="1" dirty="0">
                <a:solidFill>
                  <a:srgbClr val="D83D0E"/>
                </a:solidFill>
                <a:latin typeface="Arial" panose="020B0604020202020204" pitchFamily="34" charset="0"/>
                <a:cs typeface="Arial" panose="020B0604020202020204" pitchFamily="34" charset="0"/>
              </a:rPr>
              <a:t>Contingencias Comunes: </a:t>
            </a:r>
            <a:r>
              <a:rPr lang="es-ES" sz="1800" dirty="0">
                <a:solidFill>
                  <a:srgbClr val="000000"/>
                </a:solidFill>
                <a:latin typeface="Arial" panose="020B0604020202020204" pitchFamily="34" charset="0"/>
                <a:cs typeface="Arial" panose="020B0604020202020204" pitchFamily="34" charset="0"/>
              </a:rPr>
              <a:t>Son pagos destinados a la SS con previsión de futuros gastos del propio trabajador y que en realidad son hechos cotidianos del día a día.  La contingencia común es la situación por la cual el trabajador no puede ejercitar su actividad profesional pero que no deriva del desempeño laboral. </a:t>
            </a:r>
            <a:r>
              <a:rPr lang="es-ES" sz="1800" dirty="0" err="1">
                <a:solidFill>
                  <a:srgbClr val="000000"/>
                </a:solidFill>
                <a:latin typeface="Arial" panose="020B0604020202020204" pitchFamily="34" charset="0"/>
                <a:cs typeface="Arial" panose="020B0604020202020204" pitchFamily="34" charset="0"/>
              </a:rPr>
              <a:t>Ej</a:t>
            </a:r>
            <a:r>
              <a:rPr lang="es-ES" sz="1800" dirty="0">
                <a:solidFill>
                  <a:srgbClr val="000000"/>
                </a:solidFill>
                <a:latin typeface="Arial" panose="020B0604020202020204" pitchFamily="34" charset="0"/>
                <a:cs typeface="Arial" panose="020B0604020202020204" pitchFamily="34" charset="0"/>
              </a:rPr>
              <a:t> Enfermedad Común, Accidente no laboral. Cabe añadir que no solo es el trabajador quién hace frente al pago de estos impuestos aportando un (4,70€) sino que también el empresario debe hacer frente a dichas cargas de pago con un (23,60%) </a:t>
            </a:r>
          </a:p>
        </p:txBody>
      </p:sp>
      <p:pic>
        <p:nvPicPr>
          <p:cNvPr id="6" name="Imagen 4" descr="Forma, Círculo">
            <a:extLst>
              <a:ext uri="{FF2B5EF4-FFF2-40B4-BE49-F238E27FC236}">
                <a16:creationId xmlns:a16="http://schemas.microsoft.com/office/drawing/2014/main" id="{7EFBA641-2D52-ED89-48AB-3BB425944A54}"/>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F3905312-EEAE-B358-8E71-9055D85240BD}"/>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2031CF72-20DC-7BB2-BC73-7389AEC6AFC6}"/>
              </a:ext>
            </a:extLst>
          </p:cNvPr>
          <p:cNvPicPr>
            <a:picLocks noChangeAspect="1"/>
          </p:cNvPicPr>
          <p:nvPr/>
        </p:nvPicPr>
        <p:blipFill>
          <a:blip r:embed="rId4"/>
          <a:stretch>
            <a:fillRect/>
          </a:stretch>
        </p:blipFill>
        <p:spPr>
          <a:xfrm>
            <a:off x="7135695" y="308220"/>
            <a:ext cx="2470318" cy="434870"/>
          </a:xfrm>
          <a:prstGeom prst="rect">
            <a:avLst/>
          </a:prstGeom>
        </p:spPr>
      </p:pic>
      <p:pic>
        <p:nvPicPr>
          <p:cNvPr id="7" name="Imagen 6">
            <a:extLst>
              <a:ext uri="{FF2B5EF4-FFF2-40B4-BE49-F238E27FC236}">
                <a16:creationId xmlns:a16="http://schemas.microsoft.com/office/drawing/2014/main" id="{2500FD17-0D6C-6885-65F0-CA9BDA7126E1}"/>
              </a:ext>
            </a:extLst>
          </p:cNvPr>
          <p:cNvPicPr>
            <a:picLocks noChangeAspect="1"/>
          </p:cNvPicPr>
          <p:nvPr/>
        </p:nvPicPr>
        <p:blipFill>
          <a:blip r:embed="rId5"/>
          <a:stretch>
            <a:fillRect/>
          </a:stretch>
        </p:blipFill>
        <p:spPr>
          <a:xfrm>
            <a:off x="9975970" y="308220"/>
            <a:ext cx="1740691" cy="476696"/>
          </a:xfrm>
          <a:prstGeom prst="rect">
            <a:avLst/>
          </a:prstGeom>
        </p:spPr>
      </p:pic>
    </p:spTree>
    <p:extLst>
      <p:ext uri="{BB962C8B-B14F-4D97-AF65-F5344CB8AC3E}">
        <p14:creationId xmlns:p14="http://schemas.microsoft.com/office/powerpoint/2010/main" val="4285361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C488B-0B05-276F-2562-502FE8309D2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AF9B001-A35A-9E7D-5347-85B28674209D}"/>
              </a:ext>
            </a:extLst>
          </p:cNvPr>
          <p:cNvSpPr>
            <a:spLocks noGrp="1"/>
          </p:cNvSpPr>
          <p:nvPr>
            <p:ph type="title"/>
          </p:nvPr>
        </p:nvSpPr>
        <p:spPr>
          <a:xfrm>
            <a:off x="654518" y="365125"/>
            <a:ext cx="10938824" cy="1339940"/>
          </a:xfrm>
        </p:spPr>
        <p:txBody>
          <a:bodyPr>
            <a:normAutofit/>
          </a:bodyPr>
          <a:lstStyle/>
          <a:p>
            <a:r>
              <a:rPr lang="es-ES" b="1" dirty="0">
                <a:solidFill>
                  <a:srgbClr val="D83D0E"/>
                </a:solidFill>
                <a:latin typeface="Arial" panose="020B0604020202020204" pitchFamily="34" charset="0"/>
                <a:cs typeface="Arial" panose="020B0604020202020204" pitchFamily="34" charset="0"/>
              </a:rPr>
              <a:t>Devengos</a:t>
            </a:r>
          </a:p>
        </p:txBody>
      </p:sp>
      <p:sp>
        <p:nvSpPr>
          <p:cNvPr id="3" name="Marcador de contenido 2">
            <a:extLst>
              <a:ext uri="{FF2B5EF4-FFF2-40B4-BE49-F238E27FC236}">
                <a16:creationId xmlns:a16="http://schemas.microsoft.com/office/drawing/2014/main" id="{AB005410-A04D-437F-A5CE-15C6C728F08D}"/>
              </a:ext>
            </a:extLst>
          </p:cNvPr>
          <p:cNvSpPr>
            <a:spLocks noGrp="1"/>
          </p:cNvSpPr>
          <p:nvPr>
            <p:ph idx="1"/>
          </p:nvPr>
        </p:nvSpPr>
        <p:spPr>
          <a:xfrm>
            <a:off x="654518" y="1482538"/>
            <a:ext cx="10946920" cy="4351338"/>
          </a:xfrm>
        </p:spPr>
        <p:txBody>
          <a:bodyPr vert="horz" lIns="91440" tIns="45720" rIns="91440" bIns="45720" rtlCol="0" anchor="t">
            <a:normAutofit lnSpcReduction="10000"/>
          </a:bodyPr>
          <a:lstStyle/>
          <a:p>
            <a:pPr>
              <a:lnSpc>
                <a:spcPct val="150000"/>
              </a:lnSpc>
            </a:pPr>
            <a:r>
              <a:rPr lang="es-ES" sz="1800" b="1" dirty="0">
                <a:solidFill>
                  <a:srgbClr val="D83D0E"/>
                </a:solidFill>
                <a:latin typeface="Arial" panose="020B0604020202020204" pitchFamily="34" charset="0"/>
                <a:cs typeface="Arial" panose="020B0604020202020204" pitchFamily="34" charset="0"/>
              </a:rPr>
              <a:t>Contingencia Profesionales: </a:t>
            </a:r>
            <a:r>
              <a:rPr lang="es-ES" sz="1800" dirty="0">
                <a:solidFill>
                  <a:srgbClr val="000000"/>
                </a:solidFill>
                <a:latin typeface="Arial" panose="020B0604020202020204" pitchFamily="34" charset="0"/>
                <a:cs typeface="Arial" panose="020B0604020202020204" pitchFamily="34" charset="0"/>
              </a:rPr>
              <a:t>Son pagos destinados a la cobertura del AT o EP. Por lo tanto, consiste en la cobertura por daño físico durante el ejercicio de nuestra actividad profesional y que supone una interrupción laboral.  </a:t>
            </a:r>
          </a:p>
          <a:p>
            <a:pPr lvl="1">
              <a:lnSpc>
                <a:spcPct val="100000"/>
              </a:lnSpc>
              <a:buFont typeface="Courier New" panose="02070309020205020404" pitchFamily="49" charset="0"/>
              <a:buChar char="o"/>
            </a:pPr>
            <a:r>
              <a:rPr lang="es-ES" sz="1800" dirty="0">
                <a:solidFill>
                  <a:srgbClr val="000000"/>
                </a:solidFill>
                <a:latin typeface="Arial" panose="020B0604020202020204" pitchFamily="34" charset="0"/>
                <a:cs typeface="Arial" panose="020B0604020202020204" pitchFamily="34" charset="0"/>
              </a:rPr>
              <a:t>Se puede entender como AT </a:t>
            </a:r>
          </a:p>
          <a:p>
            <a:pPr lvl="1">
              <a:lnSpc>
                <a:spcPct val="100000"/>
              </a:lnSpc>
              <a:buFont typeface="Courier New" panose="02070309020205020404" pitchFamily="49" charset="0"/>
              <a:buChar char="o"/>
            </a:pPr>
            <a:r>
              <a:rPr lang="es-ES" sz="1800" dirty="0">
                <a:solidFill>
                  <a:srgbClr val="000000"/>
                </a:solidFill>
                <a:latin typeface="Arial" panose="020B0604020202020204" pitchFamily="34" charset="0"/>
                <a:cs typeface="Arial" panose="020B0604020202020204" pitchFamily="34" charset="0"/>
              </a:rPr>
              <a:t>Accidente sufrido durante el tiempo o el lugar de trabajo. </a:t>
            </a:r>
          </a:p>
          <a:p>
            <a:pPr lvl="1">
              <a:lnSpc>
                <a:spcPct val="100000"/>
              </a:lnSpc>
              <a:buFont typeface="Courier New" panose="02070309020205020404" pitchFamily="49" charset="0"/>
              <a:buChar char="o"/>
            </a:pPr>
            <a:r>
              <a:rPr lang="es-ES" sz="1800" dirty="0">
                <a:solidFill>
                  <a:srgbClr val="000000"/>
                </a:solidFill>
                <a:latin typeface="Arial" panose="020B0604020202020204" pitchFamily="34" charset="0"/>
                <a:cs typeface="Arial" panose="020B0604020202020204" pitchFamily="34" charset="0"/>
              </a:rPr>
              <a:t>Accidente sufrido en el desempeño de una tarea laboral </a:t>
            </a:r>
          </a:p>
          <a:p>
            <a:pPr lvl="1">
              <a:lnSpc>
                <a:spcPct val="100000"/>
              </a:lnSpc>
              <a:buFont typeface="Courier New" panose="02070309020205020404" pitchFamily="49" charset="0"/>
              <a:buChar char="o"/>
            </a:pPr>
            <a:r>
              <a:rPr lang="es-ES" sz="1800" dirty="0">
                <a:solidFill>
                  <a:srgbClr val="000000"/>
                </a:solidFill>
                <a:latin typeface="Arial" panose="020B0604020202020204" pitchFamily="34" charset="0"/>
                <a:cs typeface="Arial" panose="020B0604020202020204" pitchFamily="34" charset="0"/>
              </a:rPr>
              <a:t>Accidente sufrido durante el desplazamiento (al ir y venir del trabajo). </a:t>
            </a:r>
            <a:endParaRPr lang="es-ES" sz="1400" dirty="0">
              <a:solidFill>
                <a:srgbClr val="000000"/>
              </a:solidFill>
              <a:latin typeface="Arial" panose="020B0604020202020204" pitchFamily="34" charset="0"/>
              <a:cs typeface="Arial" panose="020B0604020202020204" pitchFamily="34" charset="0"/>
            </a:endParaRPr>
          </a:p>
          <a:p>
            <a:pPr marL="0" indent="0">
              <a:lnSpc>
                <a:spcPct val="150000"/>
              </a:lnSpc>
              <a:buNone/>
            </a:pPr>
            <a:r>
              <a:rPr lang="es-ES" sz="1800" dirty="0">
                <a:solidFill>
                  <a:srgbClr val="000000"/>
                </a:solidFill>
                <a:latin typeface="Arial" panose="020B0604020202020204" pitchFamily="34" charset="0"/>
                <a:cs typeface="Arial" panose="020B0604020202020204" pitchFamily="34" charset="0"/>
              </a:rPr>
              <a:t>Respecto a quién hace frente al pago de cuotas para la cobertura de AT o EP es el mismo caso que con las contingencias comunes con la diferencia que los porcentajes son menores. Ya que en el caso del trabajador responde por una cuota del 0,10% mientras que el empresario hace frente a una cuota del 1,50% </a:t>
            </a:r>
          </a:p>
        </p:txBody>
      </p:sp>
      <p:pic>
        <p:nvPicPr>
          <p:cNvPr id="6" name="Imagen 4" descr="Forma, Círculo">
            <a:extLst>
              <a:ext uri="{FF2B5EF4-FFF2-40B4-BE49-F238E27FC236}">
                <a16:creationId xmlns:a16="http://schemas.microsoft.com/office/drawing/2014/main" id="{0CA53B2E-5ABA-E9D2-746F-65FCFB29B660}"/>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723C8756-1D39-09EB-D8F8-768E67DD2ACC}"/>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1F49545B-3BBE-C388-6A24-E75300D47B21}"/>
              </a:ext>
            </a:extLst>
          </p:cNvPr>
          <p:cNvPicPr>
            <a:picLocks noChangeAspect="1"/>
          </p:cNvPicPr>
          <p:nvPr/>
        </p:nvPicPr>
        <p:blipFill>
          <a:blip r:embed="rId4"/>
          <a:stretch>
            <a:fillRect/>
          </a:stretch>
        </p:blipFill>
        <p:spPr>
          <a:xfrm>
            <a:off x="7135695" y="308220"/>
            <a:ext cx="2470318" cy="434870"/>
          </a:xfrm>
          <a:prstGeom prst="rect">
            <a:avLst/>
          </a:prstGeom>
        </p:spPr>
      </p:pic>
      <p:pic>
        <p:nvPicPr>
          <p:cNvPr id="7" name="Imagen 6">
            <a:extLst>
              <a:ext uri="{FF2B5EF4-FFF2-40B4-BE49-F238E27FC236}">
                <a16:creationId xmlns:a16="http://schemas.microsoft.com/office/drawing/2014/main" id="{A07F565D-C0B8-D334-357F-503A1287D314}"/>
              </a:ext>
            </a:extLst>
          </p:cNvPr>
          <p:cNvPicPr>
            <a:picLocks noChangeAspect="1"/>
          </p:cNvPicPr>
          <p:nvPr/>
        </p:nvPicPr>
        <p:blipFill>
          <a:blip r:embed="rId5"/>
          <a:stretch>
            <a:fillRect/>
          </a:stretch>
        </p:blipFill>
        <p:spPr>
          <a:xfrm>
            <a:off x="9975970" y="308220"/>
            <a:ext cx="1740691" cy="476696"/>
          </a:xfrm>
          <a:prstGeom prst="rect">
            <a:avLst/>
          </a:prstGeom>
        </p:spPr>
      </p:pic>
    </p:spTree>
    <p:extLst>
      <p:ext uri="{BB962C8B-B14F-4D97-AF65-F5344CB8AC3E}">
        <p14:creationId xmlns:p14="http://schemas.microsoft.com/office/powerpoint/2010/main" val="2483426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AEE19-E024-867F-19F3-964E7831FE9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2F966DC-882B-C3D6-820A-C3DF69D98635}"/>
              </a:ext>
            </a:extLst>
          </p:cNvPr>
          <p:cNvSpPr>
            <a:spLocks noGrp="1"/>
          </p:cNvSpPr>
          <p:nvPr>
            <p:ph type="title"/>
          </p:nvPr>
        </p:nvSpPr>
        <p:spPr>
          <a:xfrm>
            <a:off x="654518" y="365125"/>
            <a:ext cx="10938824" cy="1339940"/>
          </a:xfrm>
        </p:spPr>
        <p:txBody>
          <a:bodyPr>
            <a:normAutofit/>
          </a:bodyPr>
          <a:lstStyle/>
          <a:p>
            <a:r>
              <a:rPr lang="es-ES" b="1" dirty="0">
                <a:solidFill>
                  <a:srgbClr val="D83D0E"/>
                </a:solidFill>
                <a:latin typeface="Arial" panose="020B0604020202020204" pitchFamily="34" charset="0"/>
                <a:cs typeface="Arial" panose="020B0604020202020204" pitchFamily="34" charset="0"/>
              </a:rPr>
              <a:t>Devengos</a:t>
            </a:r>
          </a:p>
        </p:txBody>
      </p:sp>
      <p:sp>
        <p:nvSpPr>
          <p:cNvPr id="3" name="Marcador de contenido 2">
            <a:extLst>
              <a:ext uri="{FF2B5EF4-FFF2-40B4-BE49-F238E27FC236}">
                <a16:creationId xmlns:a16="http://schemas.microsoft.com/office/drawing/2014/main" id="{5E62014E-0A43-2677-94F4-FA0CB12B605C}"/>
              </a:ext>
            </a:extLst>
          </p:cNvPr>
          <p:cNvSpPr>
            <a:spLocks noGrp="1"/>
          </p:cNvSpPr>
          <p:nvPr>
            <p:ph idx="1"/>
          </p:nvPr>
        </p:nvSpPr>
        <p:spPr>
          <a:xfrm>
            <a:off x="665672" y="1825625"/>
            <a:ext cx="10946920" cy="4351338"/>
          </a:xfrm>
        </p:spPr>
        <p:txBody>
          <a:bodyPr vert="horz" lIns="91440" tIns="45720" rIns="91440" bIns="45720" rtlCol="0" anchor="t">
            <a:normAutofit/>
          </a:bodyPr>
          <a:lstStyle/>
          <a:p>
            <a:pPr>
              <a:lnSpc>
                <a:spcPct val="150000"/>
              </a:lnSpc>
            </a:pPr>
            <a:r>
              <a:rPr lang="es-ES" sz="1800" b="1" dirty="0">
                <a:solidFill>
                  <a:srgbClr val="D83D0E"/>
                </a:solidFill>
                <a:latin typeface="Arial" panose="020B0604020202020204" pitchFamily="34" charset="0"/>
                <a:cs typeface="Arial" panose="020B0604020202020204" pitchFamily="34" charset="0"/>
              </a:rPr>
              <a:t>Desempleo: </a:t>
            </a:r>
            <a:r>
              <a:rPr lang="es-ES" sz="1800" dirty="0">
                <a:solidFill>
                  <a:srgbClr val="000000"/>
                </a:solidFill>
                <a:latin typeface="Arial" panose="020B0604020202020204" pitchFamily="34" charset="0"/>
                <a:cs typeface="Arial" panose="020B0604020202020204" pitchFamily="34" charset="0"/>
              </a:rPr>
              <a:t>Cuota destinada al subsidio por desempleo. </a:t>
            </a:r>
            <a:r>
              <a:rPr lang="es-ES" sz="1800" dirty="0" err="1">
                <a:solidFill>
                  <a:srgbClr val="000000"/>
                </a:solidFill>
                <a:latin typeface="Arial" panose="020B0604020202020204" pitchFamily="34" charset="0"/>
                <a:cs typeface="Arial" panose="020B0604020202020204" pitchFamily="34" charset="0"/>
              </a:rPr>
              <a:t>És</a:t>
            </a:r>
            <a:r>
              <a:rPr lang="es-ES" sz="1800" dirty="0">
                <a:solidFill>
                  <a:srgbClr val="000000"/>
                </a:solidFill>
                <a:latin typeface="Arial" panose="020B0604020202020204" pitchFamily="34" charset="0"/>
                <a:cs typeface="Arial" panose="020B0604020202020204" pitchFamily="34" charset="0"/>
              </a:rPr>
              <a:t> decir, en previsión de una posible perdida de empleo, esta cuota permite la obtención de unos ingresos durante máximo 2 años conocido como la prestación por desempleo además de ser una prestación contributiva. </a:t>
            </a:r>
          </a:p>
          <a:p>
            <a:pPr>
              <a:lnSpc>
                <a:spcPct val="150000"/>
              </a:lnSpc>
            </a:pPr>
            <a:endParaRPr lang="es-ES" sz="1800" dirty="0">
              <a:solidFill>
                <a:srgbClr val="000000"/>
              </a:solidFill>
              <a:latin typeface="Arial" panose="020B0604020202020204" pitchFamily="34" charset="0"/>
              <a:cs typeface="Arial" panose="020B0604020202020204" pitchFamily="34" charset="0"/>
            </a:endParaRPr>
          </a:p>
          <a:p>
            <a:pPr>
              <a:lnSpc>
                <a:spcPct val="150000"/>
              </a:lnSpc>
            </a:pPr>
            <a:r>
              <a:rPr lang="es-ES" sz="1800" b="1" dirty="0">
                <a:solidFill>
                  <a:srgbClr val="D83D0E"/>
                </a:solidFill>
                <a:latin typeface="Arial" panose="020B0604020202020204" pitchFamily="34" charset="0"/>
                <a:cs typeface="Arial" panose="020B0604020202020204" pitchFamily="34" charset="0"/>
              </a:rPr>
              <a:t>Formación: </a:t>
            </a:r>
            <a:r>
              <a:rPr lang="es-ES" sz="1800" dirty="0">
                <a:solidFill>
                  <a:srgbClr val="000000"/>
                </a:solidFill>
                <a:latin typeface="Arial" panose="020B0604020202020204" pitchFamily="34" charset="0"/>
                <a:cs typeface="Arial" panose="020B0604020202020204" pitchFamily="34" charset="0"/>
              </a:rPr>
              <a:t>Cuota destinada al acceso de cursos subvencionados por parte del Estado. Tanto si se está en situación de desempleo o no. </a:t>
            </a:r>
          </a:p>
          <a:p>
            <a:pPr>
              <a:lnSpc>
                <a:spcPct val="150000"/>
              </a:lnSpc>
            </a:pPr>
            <a:endParaRPr lang="es-ES" sz="1800" dirty="0">
              <a:solidFill>
                <a:srgbClr val="000000"/>
              </a:solidFill>
              <a:latin typeface="Arial" panose="020B0604020202020204" pitchFamily="34" charset="0"/>
              <a:cs typeface="Arial" panose="020B0604020202020204" pitchFamily="34" charset="0"/>
            </a:endParaRPr>
          </a:p>
          <a:p>
            <a:pPr>
              <a:lnSpc>
                <a:spcPct val="150000"/>
              </a:lnSpc>
            </a:pPr>
            <a:r>
              <a:rPr lang="es-ES" sz="1800" b="1" dirty="0">
                <a:solidFill>
                  <a:srgbClr val="D83D0E"/>
                </a:solidFill>
                <a:latin typeface="Arial" panose="020B0604020202020204" pitchFamily="34" charset="0"/>
                <a:cs typeface="Arial" panose="020B0604020202020204" pitchFamily="34" charset="0"/>
              </a:rPr>
              <a:t>Horas Extras: </a:t>
            </a:r>
            <a:r>
              <a:rPr lang="es-ES" sz="1800" dirty="0">
                <a:solidFill>
                  <a:srgbClr val="000000"/>
                </a:solidFill>
                <a:latin typeface="Arial" panose="020B0604020202020204" pitchFamily="34" charset="0"/>
                <a:cs typeface="Arial" panose="020B0604020202020204" pitchFamily="34" charset="0"/>
              </a:rPr>
              <a:t>Son horas que se hacen fuera de nuestra jornada pactada. </a:t>
            </a:r>
          </a:p>
        </p:txBody>
      </p:sp>
      <p:pic>
        <p:nvPicPr>
          <p:cNvPr id="6" name="Imagen 4" descr="Forma, Círculo">
            <a:extLst>
              <a:ext uri="{FF2B5EF4-FFF2-40B4-BE49-F238E27FC236}">
                <a16:creationId xmlns:a16="http://schemas.microsoft.com/office/drawing/2014/main" id="{FABF8076-17C3-145A-9AAF-80FED9BC9902}"/>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A9330107-D982-C624-2E6C-291922D97C22}"/>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E42436E6-BB02-94BC-3CA9-280FE47D62D1}"/>
              </a:ext>
            </a:extLst>
          </p:cNvPr>
          <p:cNvPicPr>
            <a:picLocks noChangeAspect="1"/>
          </p:cNvPicPr>
          <p:nvPr/>
        </p:nvPicPr>
        <p:blipFill>
          <a:blip r:embed="rId4"/>
          <a:stretch>
            <a:fillRect/>
          </a:stretch>
        </p:blipFill>
        <p:spPr>
          <a:xfrm>
            <a:off x="7135695" y="308220"/>
            <a:ext cx="2470318" cy="434870"/>
          </a:xfrm>
          <a:prstGeom prst="rect">
            <a:avLst/>
          </a:prstGeom>
        </p:spPr>
      </p:pic>
      <p:pic>
        <p:nvPicPr>
          <p:cNvPr id="7" name="Imagen 6">
            <a:extLst>
              <a:ext uri="{FF2B5EF4-FFF2-40B4-BE49-F238E27FC236}">
                <a16:creationId xmlns:a16="http://schemas.microsoft.com/office/drawing/2014/main" id="{8E336F53-C108-6AA8-26EE-A6D0491F7A6C}"/>
              </a:ext>
            </a:extLst>
          </p:cNvPr>
          <p:cNvPicPr>
            <a:picLocks noChangeAspect="1"/>
          </p:cNvPicPr>
          <p:nvPr/>
        </p:nvPicPr>
        <p:blipFill>
          <a:blip r:embed="rId5"/>
          <a:stretch>
            <a:fillRect/>
          </a:stretch>
        </p:blipFill>
        <p:spPr>
          <a:xfrm>
            <a:off x="9975970" y="308220"/>
            <a:ext cx="1740691" cy="476696"/>
          </a:xfrm>
          <a:prstGeom prst="rect">
            <a:avLst/>
          </a:prstGeom>
        </p:spPr>
      </p:pic>
    </p:spTree>
    <p:extLst>
      <p:ext uri="{BB962C8B-B14F-4D97-AF65-F5344CB8AC3E}">
        <p14:creationId xmlns:p14="http://schemas.microsoft.com/office/powerpoint/2010/main" val="2450119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9FD89-5B34-3F0E-D005-9C1262EF14C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F28DB6A-7AE7-F077-B479-4AA3FBC4D51B}"/>
              </a:ext>
            </a:extLst>
          </p:cNvPr>
          <p:cNvSpPr>
            <a:spLocks noGrp="1"/>
          </p:cNvSpPr>
          <p:nvPr>
            <p:ph type="title"/>
          </p:nvPr>
        </p:nvSpPr>
        <p:spPr>
          <a:xfrm>
            <a:off x="654518" y="1081116"/>
            <a:ext cx="10938824" cy="1339940"/>
          </a:xfrm>
        </p:spPr>
        <p:txBody>
          <a:bodyPr>
            <a:normAutofit/>
          </a:bodyPr>
          <a:lstStyle/>
          <a:p>
            <a:r>
              <a:rPr lang="es-ES" b="1" dirty="0">
                <a:solidFill>
                  <a:srgbClr val="D83D0E"/>
                </a:solidFill>
                <a:latin typeface="Arial" panose="020B0604020202020204" pitchFamily="34" charset="0"/>
                <a:cs typeface="Arial" panose="020B0604020202020204" pitchFamily="34" charset="0"/>
              </a:rPr>
              <a:t>IRPF (Impuesto Renta Personas Físicas) - Hacienda</a:t>
            </a:r>
          </a:p>
        </p:txBody>
      </p:sp>
      <p:sp>
        <p:nvSpPr>
          <p:cNvPr id="3" name="Marcador de contenido 2">
            <a:extLst>
              <a:ext uri="{FF2B5EF4-FFF2-40B4-BE49-F238E27FC236}">
                <a16:creationId xmlns:a16="http://schemas.microsoft.com/office/drawing/2014/main" id="{C6E5414C-CC4D-AB94-8A2F-66476B7460CF}"/>
              </a:ext>
            </a:extLst>
          </p:cNvPr>
          <p:cNvSpPr>
            <a:spLocks noGrp="1"/>
          </p:cNvSpPr>
          <p:nvPr>
            <p:ph idx="1"/>
          </p:nvPr>
        </p:nvSpPr>
        <p:spPr>
          <a:xfrm>
            <a:off x="665672" y="2584746"/>
            <a:ext cx="10946920" cy="2461703"/>
          </a:xfrm>
        </p:spPr>
        <p:txBody>
          <a:bodyPr vert="horz" lIns="91440" tIns="45720" rIns="91440" bIns="45720" rtlCol="0" anchor="t">
            <a:noAutofit/>
          </a:bodyPr>
          <a:lstStyle/>
          <a:p>
            <a:pPr>
              <a:lnSpc>
                <a:spcPct val="100000"/>
              </a:lnSpc>
            </a:pPr>
            <a:r>
              <a:rPr lang="es-ES" sz="1600" dirty="0">
                <a:solidFill>
                  <a:srgbClr val="000000"/>
                </a:solidFill>
                <a:latin typeface="Arial" panose="020B0604020202020204" pitchFamily="34" charset="0"/>
                <a:cs typeface="Arial" panose="020B0604020202020204" pitchFamily="34" charset="0"/>
              </a:rPr>
              <a:t>El IRPF es un </a:t>
            </a:r>
            <a:r>
              <a:rPr lang="es-ES" sz="1600" b="1" dirty="0">
                <a:solidFill>
                  <a:srgbClr val="000000"/>
                </a:solidFill>
                <a:latin typeface="Arial" panose="020B0604020202020204" pitchFamily="34" charset="0"/>
                <a:cs typeface="Arial" panose="020B0604020202020204" pitchFamily="34" charset="0"/>
              </a:rPr>
              <a:t>impuesto</a:t>
            </a:r>
            <a:r>
              <a:rPr lang="es-ES" sz="1600" dirty="0">
                <a:solidFill>
                  <a:srgbClr val="000000"/>
                </a:solidFill>
                <a:latin typeface="Arial" panose="020B0604020202020204" pitchFamily="34" charset="0"/>
                <a:cs typeface="Arial" panose="020B0604020202020204" pitchFamily="34" charset="0"/>
              </a:rPr>
              <a:t> que pagan las personas físicas durante el año natural y que son residentes en España. Es en realidad una partida económica que todo contribuyente debe hacer de manera anticipada y que va dirigida a la Agencia Tributaria.  Es de manera anticipada y también de carácter preventivo porque de esta manera el Estado se garantiza su propia financiación y además también se garantiza que los ciudadanos cumplen con sus obligaciones. </a:t>
            </a:r>
          </a:p>
          <a:p>
            <a:pPr>
              <a:lnSpc>
                <a:spcPct val="100000"/>
              </a:lnSpc>
            </a:pPr>
            <a:r>
              <a:rPr lang="es-ES" sz="1600" b="1" dirty="0">
                <a:solidFill>
                  <a:srgbClr val="000000"/>
                </a:solidFill>
                <a:latin typeface="Arial" panose="020B0604020202020204" pitchFamily="34" charset="0"/>
                <a:cs typeface="Arial" panose="020B0604020202020204" pitchFamily="34" charset="0"/>
              </a:rPr>
              <a:t>El IRPF está asociado a nuestra situación única y personal</a:t>
            </a:r>
            <a:r>
              <a:rPr lang="es-ES" sz="1600" dirty="0">
                <a:solidFill>
                  <a:srgbClr val="000000"/>
                </a:solidFill>
                <a:latin typeface="Arial" panose="020B0604020202020204" pitchFamily="34" charset="0"/>
                <a:cs typeface="Arial" panose="020B0604020202020204" pitchFamily="34" charset="0"/>
              </a:rPr>
              <a:t>. Es decir, de acuerdo a nuestra situación personal/familiar nuestro IRPF puede disminuir</a:t>
            </a:r>
          </a:p>
          <a:p>
            <a:pPr>
              <a:lnSpc>
                <a:spcPct val="100000"/>
              </a:lnSpc>
            </a:pPr>
            <a:r>
              <a:rPr lang="es-ES" sz="1600" dirty="0">
                <a:solidFill>
                  <a:srgbClr val="000000"/>
                </a:solidFill>
                <a:latin typeface="Arial" panose="020B0604020202020204" pitchFamily="34" charset="0"/>
                <a:cs typeface="Arial" panose="020B0604020202020204" pitchFamily="34" charset="0"/>
              </a:rPr>
              <a:t>El mínimo exigible suele ser del 2% IRPF aunque la media española de acuerdo con la media de ingreso nominal suele ser del 15% </a:t>
            </a:r>
          </a:p>
          <a:p>
            <a:pPr>
              <a:lnSpc>
                <a:spcPct val="100000"/>
              </a:lnSpc>
            </a:pPr>
            <a:r>
              <a:rPr lang="es-ES" sz="1600" dirty="0">
                <a:solidFill>
                  <a:srgbClr val="000000"/>
                </a:solidFill>
                <a:latin typeface="Arial" panose="020B0604020202020204" pitchFamily="34" charset="0"/>
                <a:cs typeface="Arial" panose="020B0604020202020204" pitchFamily="34" charset="0"/>
              </a:rPr>
              <a:t>La determinación sobre qué cantidad de IRPF se debe retener en una nómina viene determinada por dos aspectos clave:​</a:t>
            </a:r>
          </a:p>
          <a:p>
            <a:pPr lvl="1">
              <a:lnSpc>
                <a:spcPct val="100000"/>
              </a:lnSpc>
              <a:buFont typeface="Courier New" panose="02070309020205020404" pitchFamily="49" charset="0"/>
              <a:buChar char="o"/>
            </a:pPr>
            <a:r>
              <a:rPr lang="es-ES" sz="1600" b="1" dirty="0">
                <a:solidFill>
                  <a:srgbClr val="D83D0E"/>
                </a:solidFill>
                <a:latin typeface="Arial" panose="020B0604020202020204" pitchFamily="34" charset="0"/>
                <a:cs typeface="Arial" panose="020B0604020202020204" pitchFamily="34" charset="0"/>
              </a:rPr>
              <a:t>Modelo 145                ​</a:t>
            </a:r>
          </a:p>
          <a:p>
            <a:pPr lvl="1">
              <a:lnSpc>
                <a:spcPct val="100000"/>
              </a:lnSpc>
              <a:buFont typeface="Courier New" panose="02070309020205020404" pitchFamily="49" charset="0"/>
              <a:buChar char="o"/>
            </a:pPr>
            <a:r>
              <a:rPr lang="es-ES" sz="1600" b="1" dirty="0">
                <a:solidFill>
                  <a:srgbClr val="D83D0E"/>
                </a:solidFill>
                <a:latin typeface="Arial" panose="020B0604020202020204" pitchFamily="34" charset="0"/>
                <a:cs typeface="Arial" panose="020B0604020202020204" pitchFamily="34" charset="0"/>
              </a:rPr>
              <a:t>Ingreso Bruto Anual​</a:t>
            </a:r>
          </a:p>
        </p:txBody>
      </p:sp>
      <p:pic>
        <p:nvPicPr>
          <p:cNvPr id="6" name="Imagen 4" descr="Forma, Círculo">
            <a:extLst>
              <a:ext uri="{FF2B5EF4-FFF2-40B4-BE49-F238E27FC236}">
                <a16:creationId xmlns:a16="http://schemas.microsoft.com/office/drawing/2014/main" id="{3ECE9A41-E1FB-94DC-9DF0-586EB97BAAA6}"/>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3A3BED87-F101-287A-5CB1-8D9731BCAA4C}"/>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BC2BC9DD-F407-614F-06D8-ABB05E0427B1}"/>
              </a:ext>
            </a:extLst>
          </p:cNvPr>
          <p:cNvPicPr>
            <a:picLocks noChangeAspect="1"/>
          </p:cNvPicPr>
          <p:nvPr/>
        </p:nvPicPr>
        <p:blipFill>
          <a:blip r:embed="rId4"/>
          <a:stretch>
            <a:fillRect/>
          </a:stretch>
        </p:blipFill>
        <p:spPr>
          <a:xfrm>
            <a:off x="7135695" y="308220"/>
            <a:ext cx="2470318" cy="434870"/>
          </a:xfrm>
          <a:prstGeom prst="rect">
            <a:avLst/>
          </a:prstGeom>
        </p:spPr>
      </p:pic>
      <p:pic>
        <p:nvPicPr>
          <p:cNvPr id="7" name="Imagen 6">
            <a:extLst>
              <a:ext uri="{FF2B5EF4-FFF2-40B4-BE49-F238E27FC236}">
                <a16:creationId xmlns:a16="http://schemas.microsoft.com/office/drawing/2014/main" id="{ADB5460D-5B0E-CD22-F677-6F4151162F13}"/>
              </a:ext>
            </a:extLst>
          </p:cNvPr>
          <p:cNvPicPr>
            <a:picLocks noChangeAspect="1"/>
          </p:cNvPicPr>
          <p:nvPr/>
        </p:nvPicPr>
        <p:blipFill>
          <a:blip r:embed="rId5"/>
          <a:stretch>
            <a:fillRect/>
          </a:stretch>
        </p:blipFill>
        <p:spPr>
          <a:xfrm>
            <a:off x="9975970" y="308220"/>
            <a:ext cx="1740691" cy="476696"/>
          </a:xfrm>
          <a:prstGeom prst="rect">
            <a:avLst/>
          </a:prstGeom>
        </p:spPr>
      </p:pic>
    </p:spTree>
    <p:extLst>
      <p:ext uri="{BB962C8B-B14F-4D97-AF65-F5344CB8AC3E}">
        <p14:creationId xmlns:p14="http://schemas.microsoft.com/office/powerpoint/2010/main" val="1165462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0D4E7-2DB6-A872-1477-FE3194E1D6D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41F04B4-405E-7990-FEA6-8A75B4B3FFA5}"/>
              </a:ext>
            </a:extLst>
          </p:cNvPr>
          <p:cNvSpPr>
            <a:spLocks noGrp="1"/>
          </p:cNvSpPr>
          <p:nvPr>
            <p:ph type="title"/>
          </p:nvPr>
        </p:nvSpPr>
        <p:spPr>
          <a:xfrm>
            <a:off x="654518" y="1081116"/>
            <a:ext cx="10938824" cy="1339940"/>
          </a:xfrm>
        </p:spPr>
        <p:txBody>
          <a:bodyPr>
            <a:normAutofit/>
          </a:bodyPr>
          <a:lstStyle/>
          <a:p>
            <a:r>
              <a:rPr lang="es-ES" b="1" dirty="0">
                <a:solidFill>
                  <a:srgbClr val="D83D0E"/>
                </a:solidFill>
                <a:latin typeface="Arial" panose="020B0604020202020204" pitchFamily="34" charset="0"/>
                <a:cs typeface="Arial" panose="020B0604020202020204" pitchFamily="34" charset="0"/>
              </a:rPr>
              <a:t>IRPF (Impuesto Renta Personas Físicas) - Hacienda</a:t>
            </a:r>
          </a:p>
        </p:txBody>
      </p:sp>
      <p:sp>
        <p:nvSpPr>
          <p:cNvPr id="3" name="Marcador de contenido 2">
            <a:extLst>
              <a:ext uri="{FF2B5EF4-FFF2-40B4-BE49-F238E27FC236}">
                <a16:creationId xmlns:a16="http://schemas.microsoft.com/office/drawing/2014/main" id="{3359EF6E-4543-F13D-7D62-C7EB591DAB75}"/>
              </a:ext>
            </a:extLst>
          </p:cNvPr>
          <p:cNvSpPr>
            <a:spLocks noGrp="1"/>
          </p:cNvSpPr>
          <p:nvPr>
            <p:ph idx="1"/>
          </p:nvPr>
        </p:nvSpPr>
        <p:spPr>
          <a:xfrm>
            <a:off x="654518" y="2436061"/>
            <a:ext cx="10946920" cy="2461703"/>
          </a:xfrm>
        </p:spPr>
        <p:txBody>
          <a:bodyPr vert="horz" lIns="91440" tIns="45720" rIns="91440" bIns="45720" rtlCol="0" anchor="t">
            <a:noAutofit/>
          </a:bodyPr>
          <a:lstStyle/>
          <a:p>
            <a:pPr marL="0" indent="0">
              <a:lnSpc>
                <a:spcPct val="150000"/>
              </a:lnSpc>
              <a:buNone/>
            </a:pPr>
            <a:r>
              <a:rPr lang="es-ES" sz="1600" b="1" dirty="0">
                <a:solidFill>
                  <a:srgbClr val="D83D0E"/>
                </a:solidFill>
                <a:latin typeface="Arial" panose="020B0604020202020204" pitchFamily="34" charset="0"/>
                <a:cs typeface="Arial" panose="020B0604020202020204" pitchFamily="34" charset="0"/>
              </a:rPr>
              <a:t>Modelo 145​</a:t>
            </a:r>
          </a:p>
          <a:p>
            <a:pPr>
              <a:lnSpc>
                <a:spcPct val="150000"/>
              </a:lnSpc>
            </a:pPr>
            <a:r>
              <a:rPr lang="es-ES" sz="1600" dirty="0">
                <a:solidFill>
                  <a:srgbClr val="000000"/>
                </a:solidFill>
                <a:latin typeface="Arial" panose="020B0604020202020204" pitchFamily="34" charset="0"/>
                <a:cs typeface="Arial" panose="020B0604020202020204" pitchFamily="34" charset="0"/>
              </a:rPr>
              <a:t>Es un formulario de la Agencia Tributaria que determina la situación familiar y personal de cada trabajador y que afecta </a:t>
            </a:r>
            <a:r>
              <a:rPr lang="es-ES" sz="1600" dirty="0" err="1">
                <a:solidFill>
                  <a:srgbClr val="000000"/>
                </a:solidFill>
                <a:latin typeface="Arial" panose="020B0604020202020204" pitchFamily="34" charset="0"/>
                <a:cs typeface="Arial" panose="020B0604020202020204" pitchFamily="34" charset="0"/>
              </a:rPr>
              <a:t>direcamente</a:t>
            </a:r>
            <a:r>
              <a:rPr lang="es-ES" sz="1600" dirty="0">
                <a:solidFill>
                  <a:srgbClr val="000000"/>
                </a:solidFill>
                <a:latin typeface="Arial" panose="020B0604020202020204" pitchFamily="34" charset="0"/>
                <a:cs typeface="Arial" panose="020B0604020202020204" pitchFamily="34" charset="0"/>
              </a:rPr>
              <a:t> al </a:t>
            </a:r>
            <a:r>
              <a:rPr lang="es-ES" sz="1600" dirty="0" err="1">
                <a:solidFill>
                  <a:srgbClr val="000000"/>
                </a:solidFill>
                <a:latin typeface="Arial" panose="020B0604020202020204" pitchFamily="34" charset="0"/>
                <a:cs typeface="Arial" panose="020B0604020202020204" pitchFamily="34" charset="0"/>
              </a:rPr>
              <a:t>procentaje</a:t>
            </a:r>
            <a:r>
              <a:rPr lang="es-ES" sz="1600" dirty="0">
                <a:solidFill>
                  <a:srgbClr val="000000"/>
                </a:solidFill>
                <a:latin typeface="Arial" panose="020B0604020202020204" pitchFamily="34" charset="0"/>
                <a:cs typeface="Arial" panose="020B0604020202020204" pitchFamily="34" charset="0"/>
              </a:rPr>
              <a:t> de IRPF de nuestra nómina. Además deberá rellenarse una vez al año siempre y cuando exista </a:t>
            </a:r>
            <a:r>
              <a:rPr lang="es-ES" sz="1600" dirty="0" err="1">
                <a:solidFill>
                  <a:srgbClr val="000000"/>
                </a:solidFill>
                <a:latin typeface="Arial" panose="020B0604020202020204" pitchFamily="34" charset="0"/>
                <a:cs typeface="Arial" panose="020B0604020202020204" pitchFamily="34" charset="0"/>
              </a:rPr>
              <a:t>algun</a:t>
            </a:r>
            <a:r>
              <a:rPr lang="es-ES" sz="1600" dirty="0">
                <a:solidFill>
                  <a:srgbClr val="000000"/>
                </a:solidFill>
                <a:latin typeface="Arial" panose="020B0604020202020204" pitchFamily="34" charset="0"/>
                <a:cs typeface="Arial" panose="020B0604020202020204" pitchFamily="34" charset="0"/>
              </a:rPr>
              <a:t> tipo de cambio en nuestra situación personal​</a:t>
            </a:r>
          </a:p>
          <a:p>
            <a:pPr>
              <a:lnSpc>
                <a:spcPct val="150000"/>
              </a:lnSpc>
            </a:pPr>
            <a:r>
              <a:rPr lang="es-ES" sz="1600" dirty="0">
                <a:solidFill>
                  <a:srgbClr val="000000"/>
                </a:solidFill>
                <a:latin typeface="Arial" panose="020B0604020202020204" pitchFamily="34" charset="0"/>
                <a:cs typeface="Arial" panose="020B0604020202020204" pitchFamily="34" charset="0"/>
              </a:rPr>
              <a:t>El modelo 145 tiene en cuenta aspectos como: </a:t>
            </a:r>
          </a:p>
          <a:p>
            <a:pPr lvl="1">
              <a:lnSpc>
                <a:spcPct val="150000"/>
              </a:lnSpc>
              <a:buFont typeface="Wingdings" panose="05000000000000000000" pitchFamily="2" charset="2"/>
              <a:buChar char="q"/>
            </a:pPr>
            <a:r>
              <a:rPr lang="es-ES" sz="1600" dirty="0" err="1">
                <a:solidFill>
                  <a:srgbClr val="000000"/>
                </a:solidFill>
                <a:latin typeface="Arial" panose="020B0604020202020204" pitchFamily="34" charset="0"/>
                <a:cs typeface="Arial" panose="020B0604020202020204" pitchFamily="34" charset="0"/>
              </a:rPr>
              <a:t>NºHijos</a:t>
            </a:r>
            <a:r>
              <a:rPr lang="es-ES" sz="1600" dirty="0">
                <a:solidFill>
                  <a:srgbClr val="000000"/>
                </a:solidFill>
                <a:latin typeface="Arial" panose="020B0604020202020204" pitchFamily="34" charset="0"/>
                <a:cs typeface="Arial" panose="020B0604020202020204" pitchFamily="34" charset="0"/>
              </a:rPr>
              <a:t> menores de 25 años​</a:t>
            </a:r>
          </a:p>
          <a:p>
            <a:pPr lvl="1">
              <a:lnSpc>
                <a:spcPct val="150000"/>
              </a:lnSpc>
              <a:buFont typeface="Wingdings" panose="05000000000000000000" pitchFamily="2" charset="2"/>
              <a:buChar char="q"/>
            </a:pPr>
            <a:r>
              <a:rPr lang="es-ES" sz="1600" dirty="0">
                <a:solidFill>
                  <a:srgbClr val="000000"/>
                </a:solidFill>
                <a:latin typeface="Arial" panose="020B0604020202020204" pitchFamily="34" charset="0"/>
                <a:cs typeface="Arial" panose="020B0604020202020204" pitchFamily="34" charset="0"/>
              </a:rPr>
              <a:t>Ascendiente/Mayores de 65 a nuestro cargo​</a:t>
            </a:r>
          </a:p>
          <a:p>
            <a:pPr lvl="1">
              <a:lnSpc>
                <a:spcPct val="150000"/>
              </a:lnSpc>
              <a:buFont typeface="Wingdings" panose="05000000000000000000" pitchFamily="2" charset="2"/>
              <a:buChar char="q"/>
            </a:pPr>
            <a:r>
              <a:rPr lang="es-ES" sz="1600" dirty="0">
                <a:solidFill>
                  <a:srgbClr val="000000"/>
                </a:solidFill>
                <a:latin typeface="Arial" panose="020B0604020202020204" pitchFamily="34" charset="0"/>
                <a:cs typeface="Arial" panose="020B0604020202020204" pitchFamily="34" charset="0"/>
              </a:rPr>
              <a:t>Pensiones compensatorias a favor del cónyuge y por decisión judicial​</a:t>
            </a:r>
          </a:p>
          <a:p>
            <a:pPr lvl="1">
              <a:lnSpc>
                <a:spcPct val="150000"/>
              </a:lnSpc>
              <a:buFont typeface="Wingdings" panose="05000000000000000000" pitchFamily="2" charset="2"/>
              <a:buChar char="q"/>
            </a:pPr>
            <a:r>
              <a:rPr lang="es-ES" sz="1600" dirty="0">
                <a:solidFill>
                  <a:srgbClr val="000000"/>
                </a:solidFill>
                <a:latin typeface="Arial" panose="020B0604020202020204" pitchFamily="34" charset="0"/>
                <a:cs typeface="Arial" panose="020B0604020202020204" pitchFamily="34" charset="0"/>
              </a:rPr>
              <a:t>Pagos por compra de vivienda habitual  </a:t>
            </a:r>
          </a:p>
        </p:txBody>
      </p:sp>
      <p:pic>
        <p:nvPicPr>
          <p:cNvPr id="6" name="Imagen 4" descr="Forma, Círculo">
            <a:extLst>
              <a:ext uri="{FF2B5EF4-FFF2-40B4-BE49-F238E27FC236}">
                <a16:creationId xmlns:a16="http://schemas.microsoft.com/office/drawing/2014/main" id="{0810E6EE-91E3-19E5-7BCD-0E94FCD96F97}"/>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8540E55D-ABFD-8E9A-E20D-8C6BBCB85442}"/>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3E52F438-6720-BAA4-8AFE-5703D3A95446}"/>
              </a:ext>
            </a:extLst>
          </p:cNvPr>
          <p:cNvPicPr>
            <a:picLocks noChangeAspect="1"/>
          </p:cNvPicPr>
          <p:nvPr/>
        </p:nvPicPr>
        <p:blipFill>
          <a:blip r:embed="rId4"/>
          <a:stretch>
            <a:fillRect/>
          </a:stretch>
        </p:blipFill>
        <p:spPr>
          <a:xfrm>
            <a:off x="7135695" y="308220"/>
            <a:ext cx="2470318" cy="434870"/>
          </a:xfrm>
          <a:prstGeom prst="rect">
            <a:avLst/>
          </a:prstGeom>
        </p:spPr>
      </p:pic>
      <p:pic>
        <p:nvPicPr>
          <p:cNvPr id="7" name="Imagen 6">
            <a:extLst>
              <a:ext uri="{FF2B5EF4-FFF2-40B4-BE49-F238E27FC236}">
                <a16:creationId xmlns:a16="http://schemas.microsoft.com/office/drawing/2014/main" id="{35BB3CC5-ACA3-6B6D-6A7B-145913BA7A43}"/>
              </a:ext>
            </a:extLst>
          </p:cNvPr>
          <p:cNvPicPr>
            <a:picLocks noChangeAspect="1"/>
          </p:cNvPicPr>
          <p:nvPr/>
        </p:nvPicPr>
        <p:blipFill>
          <a:blip r:embed="rId5"/>
          <a:stretch>
            <a:fillRect/>
          </a:stretch>
        </p:blipFill>
        <p:spPr>
          <a:xfrm>
            <a:off x="9975970" y="308220"/>
            <a:ext cx="1740691" cy="476696"/>
          </a:xfrm>
          <a:prstGeom prst="rect">
            <a:avLst/>
          </a:prstGeom>
        </p:spPr>
      </p:pic>
    </p:spTree>
    <p:extLst>
      <p:ext uri="{BB962C8B-B14F-4D97-AF65-F5344CB8AC3E}">
        <p14:creationId xmlns:p14="http://schemas.microsoft.com/office/powerpoint/2010/main" val="15484636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491EA-71AC-1813-D58F-A0920CBF321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26B263C-0931-5AF7-08D8-379224A83357}"/>
              </a:ext>
            </a:extLst>
          </p:cNvPr>
          <p:cNvSpPr>
            <a:spLocks noGrp="1"/>
          </p:cNvSpPr>
          <p:nvPr>
            <p:ph type="title"/>
          </p:nvPr>
        </p:nvSpPr>
        <p:spPr>
          <a:xfrm>
            <a:off x="654518" y="1081116"/>
            <a:ext cx="10938824" cy="1339940"/>
          </a:xfrm>
        </p:spPr>
        <p:txBody>
          <a:bodyPr>
            <a:normAutofit/>
          </a:bodyPr>
          <a:lstStyle/>
          <a:p>
            <a:r>
              <a:rPr lang="es-ES" b="1" dirty="0">
                <a:solidFill>
                  <a:srgbClr val="D83D0E"/>
                </a:solidFill>
                <a:latin typeface="Arial" panose="020B0604020202020204" pitchFamily="34" charset="0"/>
                <a:cs typeface="Arial" panose="020B0604020202020204" pitchFamily="34" charset="0"/>
              </a:rPr>
              <a:t>IRPF (Impuesto Renta Personas Físicas) - Hacienda</a:t>
            </a:r>
          </a:p>
        </p:txBody>
      </p:sp>
      <p:sp>
        <p:nvSpPr>
          <p:cNvPr id="3" name="Marcador de contenido 2">
            <a:extLst>
              <a:ext uri="{FF2B5EF4-FFF2-40B4-BE49-F238E27FC236}">
                <a16:creationId xmlns:a16="http://schemas.microsoft.com/office/drawing/2014/main" id="{0A6F6960-6575-2120-200E-2D94A5FB4460}"/>
              </a:ext>
            </a:extLst>
          </p:cNvPr>
          <p:cNvSpPr>
            <a:spLocks noGrp="1"/>
          </p:cNvSpPr>
          <p:nvPr>
            <p:ph idx="1"/>
          </p:nvPr>
        </p:nvSpPr>
        <p:spPr>
          <a:xfrm>
            <a:off x="654518" y="2436061"/>
            <a:ext cx="10938824" cy="3809464"/>
          </a:xfrm>
        </p:spPr>
        <p:txBody>
          <a:bodyPr vert="horz" lIns="91440" tIns="45720" rIns="91440" bIns="45720" rtlCol="0" anchor="t">
            <a:noAutofit/>
          </a:bodyPr>
          <a:lstStyle/>
          <a:p>
            <a:pPr marL="0" indent="0">
              <a:lnSpc>
                <a:spcPct val="150000"/>
              </a:lnSpc>
              <a:buNone/>
            </a:pPr>
            <a:r>
              <a:rPr lang="es-ES" sz="1200" b="1" dirty="0">
                <a:solidFill>
                  <a:srgbClr val="D83D0E"/>
                </a:solidFill>
                <a:latin typeface="Arial" panose="020B0604020202020204" pitchFamily="34" charset="0"/>
                <a:cs typeface="Arial" panose="020B0604020202020204" pitchFamily="34" charset="0"/>
              </a:rPr>
              <a:t>Modelo 145​</a:t>
            </a:r>
          </a:p>
          <a:p>
            <a:pPr>
              <a:lnSpc>
                <a:spcPct val="100000"/>
              </a:lnSpc>
            </a:pPr>
            <a:r>
              <a:rPr lang="es-ES" sz="1200" dirty="0">
                <a:solidFill>
                  <a:srgbClr val="000000"/>
                </a:solidFill>
                <a:latin typeface="Arial" panose="020B0604020202020204" pitchFamily="34" charset="0"/>
                <a:cs typeface="Arial" panose="020B0604020202020204" pitchFamily="34" charset="0"/>
              </a:rPr>
              <a:t>Es un formulario de la Agencia Tributaria que determina la situación familiar y personal de cada trabajador y que afecta </a:t>
            </a:r>
            <a:r>
              <a:rPr lang="es-ES" sz="1200" dirty="0" err="1">
                <a:solidFill>
                  <a:srgbClr val="000000"/>
                </a:solidFill>
                <a:latin typeface="Arial" panose="020B0604020202020204" pitchFamily="34" charset="0"/>
                <a:cs typeface="Arial" panose="020B0604020202020204" pitchFamily="34" charset="0"/>
              </a:rPr>
              <a:t>direcamente</a:t>
            </a:r>
            <a:r>
              <a:rPr lang="es-ES" sz="1200" dirty="0">
                <a:solidFill>
                  <a:srgbClr val="000000"/>
                </a:solidFill>
                <a:latin typeface="Arial" panose="020B0604020202020204" pitchFamily="34" charset="0"/>
                <a:cs typeface="Arial" panose="020B0604020202020204" pitchFamily="34" charset="0"/>
              </a:rPr>
              <a:t> al </a:t>
            </a:r>
            <a:r>
              <a:rPr lang="es-ES" sz="1200" dirty="0" err="1">
                <a:solidFill>
                  <a:srgbClr val="000000"/>
                </a:solidFill>
                <a:latin typeface="Arial" panose="020B0604020202020204" pitchFamily="34" charset="0"/>
                <a:cs typeface="Arial" panose="020B0604020202020204" pitchFamily="34" charset="0"/>
              </a:rPr>
              <a:t>procentaje</a:t>
            </a:r>
            <a:r>
              <a:rPr lang="es-ES" sz="1200" dirty="0">
                <a:solidFill>
                  <a:srgbClr val="000000"/>
                </a:solidFill>
                <a:latin typeface="Arial" panose="020B0604020202020204" pitchFamily="34" charset="0"/>
                <a:cs typeface="Arial" panose="020B0604020202020204" pitchFamily="34" charset="0"/>
              </a:rPr>
              <a:t> de IRPF de nuestra nómina. Además deberá rellenarse una vez al año siempre y cuando exista </a:t>
            </a:r>
            <a:r>
              <a:rPr lang="es-ES" sz="1200" dirty="0" err="1">
                <a:solidFill>
                  <a:srgbClr val="000000"/>
                </a:solidFill>
                <a:latin typeface="Arial" panose="020B0604020202020204" pitchFamily="34" charset="0"/>
                <a:cs typeface="Arial" panose="020B0604020202020204" pitchFamily="34" charset="0"/>
              </a:rPr>
              <a:t>algun</a:t>
            </a:r>
            <a:r>
              <a:rPr lang="es-ES" sz="1200" dirty="0">
                <a:solidFill>
                  <a:srgbClr val="000000"/>
                </a:solidFill>
                <a:latin typeface="Arial" panose="020B0604020202020204" pitchFamily="34" charset="0"/>
                <a:cs typeface="Arial" panose="020B0604020202020204" pitchFamily="34" charset="0"/>
              </a:rPr>
              <a:t> tipo de cambio en nuestra situación personal​</a:t>
            </a:r>
          </a:p>
          <a:p>
            <a:pPr>
              <a:lnSpc>
                <a:spcPct val="100000"/>
              </a:lnSpc>
            </a:pPr>
            <a:r>
              <a:rPr lang="es-ES" sz="1200" dirty="0">
                <a:solidFill>
                  <a:srgbClr val="000000"/>
                </a:solidFill>
                <a:latin typeface="Arial" panose="020B0604020202020204" pitchFamily="34" charset="0"/>
                <a:cs typeface="Arial" panose="020B0604020202020204" pitchFamily="34" charset="0"/>
              </a:rPr>
              <a:t>El modelo 145 tiene en cuenta aspectos como: </a:t>
            </a:r>
          </a:p>
          <a:p>
            <a:pPr lvl="1">
              <a:lnSpc>
                <a:spcPct val="100000"/>
              </a:lnSpc>
              <a:buFont typeface="Wingdings" panose="05000000000000000000" pitchFamily="2" charset="2"/>
              <a:buChar char="q"/>
            </a:pPr>
            <a:r>
              <a:rPr lang="es-ES" sz="1200" dirty="0" err="1">
                <a:solidFill>
                  <a:srgbClr val="000000"/>
                </a:solidFill>
                <a:latin typeface="Arial" panose="020B0604020202020204" pitchFamily="34" charset="0"/>
                <a:cs typeface="Arial" panose="020B0604020202020204" pitchFamily="34" charset="0"/>
              </a:rPr>
              <a:t>NºHijos</a:t>
            </a:r>
            <a:r>
              <a:rPr lang="es-ES" sz="1200" dirty="0">
                <a:solidFill>
                  <a:srgbClr val="000000"/>
                </a:solidFill>
                <a:latin typeface="Arial" panose="020B0604020202020204" pitchFamily="34" charset="0"/>
                <a:cs typeface="Arial" panose="020B0604020202020204" pitchFamily="34" charset="0"/>
              </a:rPr>
              <a:t> menores de 25 años​</a:t>
            </a:r>
          </a:p>
          <a:p>
            <a:pPr lvl="1">
              <a:lnSpc>
                <a:spcPct val="100000"/>
              </a:lnSpc>
              <a:buFont typeface="Wingdings" panose="05000000000000000000" pitchFamily="2" charset="2"/>
              <a:buChar char="q"/>
            </a:pPr>
            <a:r>
              <a:rPr lang="es-ES" sz="1200" dirty="0">
                <a:solidFill>
                  <a:srgbClr val="000000"/>
                </a:solidFill>
                <a:latin typeface="Arial" panose="020B0604020202020204" pitchFamily="34" charset="0"/>
                <a:cs typeface="Arial" panose="020B0604020202020204" pitchFamily="34" charset="0"/>
              </a:rPr>
              <a:t>Ascendiente/Mayores de 65 a nuestro cargo​</a:t>
            </a:r>
          </a:p>
          <a:p>
            <a:pPr lvl="1">
              <a:lnSpc>
                <a:spcPct val="100000"/>
              </a:lnSpc>
              <a:buFont typeface="Wingdings" panose="05000000000000000000" pitchFamily="2" charset="2"/>
              <a:buChar char="q"/>
            </a:pPr>
            <a:r>
              <a:rPr lang="es-ES" sz="1200" dirty="0">
                <a:solidFill>
                  <a:srgbClr val="000000"/>
                </a:solidFill>
                <a:latin typeface="Arial" panose="020B0604020202020204" pitchFamily="34" charset="0"/>
                <a:cs typeface="Arial" panose="020B0604020202020204" pitchFamily="34" charset="0"/>
              </a:rPr>
              <a:t>Pensiones compensatorias a favor del cónyuge y por decisión judicial​</a:t>
            </a:r>
          </a:p>
          <a:p>
            <a:pPr lvl="1">
              <a:lnSpc>
                <a:spcPct val="100000"/>
              </a:lnSpc>
              <a:buFont typeface="Wingdings" panose="05000000000000000000" pitchFamily="2" charset="2"/>
              <a:buChar char="q"/>
            </a:pPr>
            <a:r>
              <a:rPr lang="es-ES" sz="1200" dirty="0">
                <a:solidFill>
                  <a:srgbClr val="000000"/>
                </a:solidFill>
                <a:latin typeface="Arial" panose="020B0604020202020204" pitchFamily="34" charset="0"/>
                <a:cs typeface="Arial" panose="020B0604020202020204" pitchFamily="34" charset="0"/>
              </a:rPr>
              <a:t>Pagos por compra de vivienda habitual</a:t>
            </a:r>
          </a:p>
          <a:p>
            <a:pPr marL="457200" lvl="1" indent="0">
              <a:lnSpc>
                <a:spcPct val="100000"/>
              </a:lnSpc>
              <a:buNone/>
            </a:pPr>
            <a:endParaRPr lang="es-ES" sz="1200" dirty="0">
              <a:solidFill>
                <a:srgbClr val="000000"/>
              </a:solidFill>
              <a:latin typeface="Arial" panose="020B0604020202020204" pitchFamily="34" charset="0"/>
              <a:cs typeface="Arial" panose="020B0604020202020204" pitchFamily="34" charset="0"/>
            </a:endParaRPr>
          </a:p>
          <a:p>
            <a:pPr marL="0" lvl="1" indent="0">
              <a:lnSpc>
                <a:spcPct val="100000"/>
              </a:lnSpc>
              <a:buNone/>
            </a:pPr>
            <a:r>
              <a:rPr lang="es-ES" sz="1200" b="1" dirty="0">
                <a:solidFill>
                  <a:srgbClr val="D83D0E"/>
                </a:solidFill>
                <a:latin typeface="Arial" panose="020B0604020202020204" pitchFamily="34" charset="0"/>
                <a:cs typeface="Arial" panose="020B0604020202020204" pitchFamily="34" charset="0"/>
              </a:rPr>
              <a:t>Ingreso Bruto Anual​</a:t>
            </a:r>
          </a:p>
          <a:p>
            <a:pPr marL="285750" lvl="1" indent="-285750">
              <a:lnSpc>
                <a:spcPct val="100000"/>
              </a:lnSpc>
            </a:pPr>
            <a:r>
              <a:rPr lang="es-ES" sz="1200" dirty="0">
                <a:solidFill>
                  <a:srgbClr val="000000"/>
                </a:solidFill>
                <a:latin typeface="Arial" panose="020B0604020202020204" pitchFamily="34" charset="0"/>
                <a:cs typeface="Arial" panose="020B0604020202020204" pitchFamily="34" charset="0"/>
              </a:rPr>
              <a:t>De acuerdo al ingreso bruto anual existen unos tramos que marca la Agencia  Tributaria y que determina que tanto por ciento debe retenerse.​</a:t>
            </a:r>
          </a:p>
        </p:txBody>
      </p:sp>
      <p:pic>
        <p:nvPicPr>
          <p:cNvPr id="6" name="Imagen 4" descr="Forma, Círculo">
            <a:extLst>
              <a:ext uri="{FF2B5EF4-FFF2-40B4-BE49-F238E27FC236}">
                <a16:creationId xmlns:a16="http://schemas.microsoft.com/office/drawing/2014/main" id="{00FC2124-6DD9-4C08-CC42-F115387A14B0}"/>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9983053D-1054-2DEF-FD9D-7AD704F6F069}"/>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22304176-BFC2-C2DD-BA35-FEFAD2D75A92}"/>
              </a:ext>
            </a:extLst>
          </p:cNvPr>
          <p:cNvPicPr>
            <a:picLocks noChangeAspect="1"/>
          </p:cNvPicPr>
          <p:nvPr/>
        </p:nvPicPr>
        <p:blipFill>
          <a:blip r:embed="rId4"/>
          <a:stretch>
            <a:fillRect/>
          </a:stretch>
        </p:blipFill>
        <p:spPr>
          <a:xfrm>
            <a:off x="7135695" y="308220"/>
            <a:ext cx="2470318" cy="434870"/>
          </a:xfrm>
          <a:prstGeom prst="rect">
            <a:avLst/>
          </a:prstGeom>
        </p:spPr>
      </p:pic>
      <p:pic>
        <p:nvPicPr>
          <p:cNvPr id="7" name="Imagen 6">
            <a:extLst>
              <a:ext uri="{FF2B5EF4-FFF2-40B4-BE49-F238E27FC236}">
                <a16:creationId xmlns:a16="http://schemas.microsoft.com/office/drawing/2014/main" id="{89D7F65D-2638-A837-4D09-E92BD2872EE4}"/>
              </a:ext>
            </a:extLst>
          </p:cNvPr>
          <p:cNvPicPr>
            <a:picLocks noChangeAspect="1"/>
          </p:cNvPicPr>
          <p:nvPr/>
        </p:nvPicPr>
        <p:blipFill>
          <a:blip r:embed="rId5"/>
          <a:stretch>
            <a:fillRect/>
          </a:stretch>
        </p:blipFill>
        <p:spPr>
          <a:xfrm>
            <a:off x="9975970" y="308220"/>
            <a:ext cx="1740691" cy="476696"/>
          </a:xfrm>
          <a:prstGeom prst="rect">
            <a:avLst/>
          </a:prstGeom>
        </p:spPr>
      </p:pic>
    </p:spTree>
    <p:extLst>
      <p:ext uri="{BB962C8B-B14F-4D97-AF65-F5344CB8AC3E}">
        <p14:creationId xmlns:p14="http://schemas.microsoft.com/office/powerpoint/2010/main" val="3823831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B43E3-4524-76B7-E1E1-7595F897B8C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C717654-4DAF-816C-FBC3-ADE465FCBA1D}"/>
              </a:ext>
            </a:extLst>
          </p:cNvPr>
          <p:cNvSpPr>
            <a:spLocks noGrp="1"/>
          </p:cNvSpPr>
          <p:nvPr>
            <p:ph type="title"/>
          </p:nvPr>
        </p:nvSpPr>
        <p:spPr>
          <a:xfrm>
            <a:off x="654518" y="1081116"/>
            <a:ext cx="10938824" cy="1339940"/>
          </a:xfrm>
        </p:spPr>
        <p:txBody>
          <a:bodyPr>
            <a:normAutofit/>
          </a:bodyPr>
          <a:lstStyle/>
          <a:p>
            <a:r>
              <a:rPr lang="es-ES" b="1" dirty="0">
                <a:solidFill>
                  <a:srgbClr val="D83D0E"/>
                </a:solidFill>
                <a:latin typeface="Arial" panose="020B0604020202020204" pitchFamily="34" charset="0"/>
                <a:cs typeface="Arial" panose="020B0604020202020204" pitchFamily="34" charset="0"/>
              </a:rPr>
              <a:t>IRPF (Impuesto Renta Personas Físicas) - Hacienda</a:t>
            </a:r>
          </a:p>
        </p:txBody>
      </p:sp>
      <p:sp>
        <p:nvSpPr>
          <p:cNvPr id="3" name="Marcador de contenido 2">
            <a:extLst>
              <a:ext uri="{FF2B5EF4-FFF2-40B4-BE49-F238E27FC236}">
                <a16:creationId xmlns:a16="http://schemas.microsoft.com/office/drawing/2014/main" id="{43FB2D95-0CCE-9226-CA42-8674883CDE03}"/>
              </a:ext>
            </a:extLst>
          </p:cNvPr>
          <p:cNvSpPr>
            <a:spLocks noGrp="1"/>
          </p:cNvSpPr>
          <p:nvPr>
            <p:ph idx="1"/>
          </p:nvPr>
        </p:nvSpPr>
        <p:spPr>
          <a:xfrm>
            <a:off x="654518" y="2436061"/>
            <a:ext cx="10938824" cy="3809464"/>
          </a:xfrm>
        </p:spPr>
        <p:txBody>
          <a:bodyPr vert="horz" lIns="91440" tIns="45720" rIns="91440" bIns="45720" rtlCol="0" anchor="t">
            <a:noAutofit/>
          </a:bodyPr>
          <a:lstStyle/>
          <a:p>
            <a:pPr marL="0" indent="0">
              <a:lnSpc>
                <a:spcPct val="150000"/>
              </a:lnSpc>
              <a:buNone/>
            </a:pPr>
            <a:r>
              <a:rPr lang="es-ES" sz="1200" b="1" dirty="0">
                <a:solidFill>
                  <a:srgbClr val="D83D0E"/>
                </a:solidFill>
                <a:latin typeface="Arial" panose="020B0604020202020204" pitchFamily="34" charset="0"/>
                <a:cs typeface="Arial" panose="020B0604020202020204" pitchFamily="34" charset="0"/>
              </a:rPr>
              <a:t>Exento retención IRPF</a:t>
            </a:r>
          </a:p>
          <a:p>
            <a:pPr marL="0" indent="0">
              <a:lnSpc>
                <a:spcPct val="100000"/>
              </a:lnSpc>
              <a:buNone/>
            </a:pPr>
            <a:r>
              <a:rPr lang="es-ES" sz="1200" dirty="0">
                <a:solidFill>
                  <a:srgbClr val="000000"/>
                </a:solidFill>
                <a:latin typeface="Arial" panose="020B0604020202020204" pitchFamily="34" charset="0"/>
                <a:cs typeface="Arial" panose="020B0604020202020204" pitchFamily="34" charset="0"/>
              </a:rPr>
              <a:t>De acuerdo con el artículo 85 del Real Decreto 439/2007 existe la posibilidad que al trabajador no le retengan IRPF si cumple con alguna de estas condiciones:</a:t>
            </a:r>
          </a:p>
          <a:p>
            <a:pPr marL="0" indent="0">
              <a:lnSpc>
                <a:spcPct val="100000"/>
              </a:lnSpc>
              <a:buNone/>
            </a:pPr>
            <a:endParaRPr lang="es-ES" sz="1200" dirty="0">
              <a:solidFill>
                <a:srgbClr val="000000"/>
              </a:solidFill>
              <a:latin typeface="Arial" panose="020B0604020202020204" pitchFamily="34" charset="0"/>
              <a:cs typeface="Arial" panose="020B0604020202020204" pitchFamily="34" charset="0"/>
            </a:endParaRPr>
          </a:p>
        </p:txBody>
      </p:sp>
      <p:pic>
        <p:nvPicPr>
          <p:cNvPr id="6" name="Imagen 4" descr="Forma, Círculo">
            <a:extLst>
              <a:ext uri="{FF2B5EF4-FFF2-40B4-BE49-F238E27FC236}">
                <a16:creationId xmlns:a16="http://schemas.microsoft.com/office/drawing/2014/main" id="{DE8C0DAC-6EB6-1583-BC79-3616B1FC6B22}"/>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C0E94D1B-A99D-D784-A1FA-36CBB4ABCC7F}"/>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1A9FDF88-0B58-E5F6-C393-E53C4F256D77}"/>
              </a:ext>
            </a:extLst>
          </p:cNvPr>
          <p:cNvPicPr>
            <a:picLocks noChangeAspect="1"/>
          </p:cNvPicPr>
          <p:nvPr/>
        </p:nvPicPr>
        <p:blipFill>
          <a:blip r:embed="rId4"/>
          <a:stretch>
            <a:fillRect/>
          </a:stretch>
        </p:blipFill>
        <p:spPr>
          <a:xfrm>
            <a:off x="7135695" y="308220"/>
            <a:ext cx="2470318" cy="434870"/>
          </a:xfrm>
          <a:prstGeom prst="rect">
            <a:avLst/>
          </a:prstGeom>
        </p:spPr>
      </p:pic>
      <p:pic>
        <p:nvPicPr>
          <p:cNvPr id="7" name="Imagen 6">
            <a:extLst>
              <a:ext uri="{FF2B5EF4-FFF2-40B4-BE49-F238E27FC236}">
                <a16:creationId xmlns:a16="http://schemas.microsoft.com/office/drawing/2014/main" id="{4A4BBA17-15A1-821A-0E51-37C405539C6B}"/>
              </a:ext>
            </a:extLst>
          </p:cNvPr>
          <p:cNvPicPr>
            <a:picLocks noChangeAspect="1"/>
          </p:cNvPicPr>
          <p:nvPr/>
        </p:nvPicPr>
        <p:blipFill>
          <a:blip r:embed="rId5"/>
          <a:stretch>
            <a:fillRect/>
          </a:stretch>
        </p:blipFill>
        <p:spPr>
          <a:xfrm>
            <a:off x="9975970" y="308220"/>
            <a:ext cx="1740691" cy="476696"/>
          </a:xfrm>
          <a:prstGeom prst="rect">
            <a:avLst/>
          </a:prstGeom>
        </p:spPr>
      </p:pic>
      <p:pic>
        <p:nvPicPr>
          <p:cNvPr id="12292" name="Picture 4" descr="Tabla&#10;&#10;Descripción generada automáticamente">
            <a:extLst>
              <a:ext uri="{FF2B5EF4-FFF2-40B4-BE49-F238E27FC236}">
                <a16:creationId xmlns:a16="http://schemas.microsoft.com/office/drawing/2014/main" id="{3AF26146-FD54-25B4-4FF2-0B3EB4CF55F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8658" y="3340323"/>
            <a:ext cx="7721032" cy="2905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93118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67947-F4BE-A81A-B9CF-5B2337583B42}"/>
            </a:ext>
          </a:extLst>
        </p:cNvPr>
        <p:cNvGrpSpPr/>
        <p:nvPr/>
      </p:nvGrpSpPr>
      <p:grpSpPr>
        <a:xfrm>
          <a:off x="0" y="0"/>
          <a:ext cx="0" cy="0"/>
          <a:chOff x="0" y="0"/>
          <a:chExt cx="0" cy="0"/>
        </a:xfrm>
      </p:grpSpPr>
      <p:pic>
        <p:nvPicPr>
          <p:cNvPr id="6" name="Imagen 4" descr="Forma, Círculo">
            <a:extLst>
              <a:ext uri="{FF2B5EF4-FFF2-40B4-BE49-F238E27FC236}">
                <a16:creationId xmlns:a16="http://schemas.microsoft.com/office/drawing/2014/main" id="{0F480C4B-1477-BEF4-4FC2-203F50AA9A68}"/>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127A0AC9-B477-69C3-1006-49E59551EDED}"/>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EA278104-AD65-EBAC-3425-05E71DFFD542}"/>
              </a:ext>
            </a:extLst>
          </p:cNvPr>
          <p:cNvPicPr>
            <a:picLocks noChangeAspect="1"/>
          </p:cNvPicPr>
          <p:nvPr/>
        </p:nvPicPr>
        <p:blipFill>
          <a:blip r:embed="rId4"/>
          <a:stretch>
            <a:fillRect/>
          </a:stretch>
        </p:blipFill>
        <p:spPr>
          <a:xfrm>
            <a:off x="9975970" y="308220"/>
            <a:ext cx="1740691" cy="476696"/>
          </a:xfrm>
          <a:prstGeom prst="rect">
            <a:avLst/>
          </a:prstGeom>
        </p:spPr>
      </p:pic>
      <p:pic>
        <p:nvPicPr>
          <p:cNvPr id="7" name="Imagen 6">
            <a:extLst>
              <a:ext uri="{FF2B5EF4-FFF2-40B4-BE49-F238E27FC236}">
                <a16:creationId xmlns:a16="http://schemas.microsoft.com/office/drawing/2014/main" id="{5783AFCA-D7EA-AF28-2B20-7DDFC5E283EE}"/>
              </a:ext>
            </a:extLst>
          </p:cNvPr>
          <p:cNvPicPr>
            <a:picLocks noChangeAspect="1"/>
          </p:cNvPicPr>
          <p:nvPr/>
        </p:nvPicPr>
        <p:blipFill>
          <a:blip r:embed="rId5"/>
          <a:stretch>
            <a:fillRect/>
          </a:stretch>
        </p:blipFill>
        <p:spPr>
          <a:xfrm>
            <a:off x="7135695" y="308220"/>
            <a:ext cx="2470318" cy="434870"/>
          </a:xfrm>
          <a:prstGeom prst="rect">
            <a:avLst/>
          </a:prstGeom>
        </p:spPr>
      </p:pic>
      <p:sp>
        <p:nvSpPr>
          <p:cNvPr id="8" name="Título 1">
            <a:extLst>
              <a:ext uri="{FF2B5EF4-FFF2-40B4-BE49-F238E27FC236}">
                <a16:creationId xmlns:a16="http://schemas.microsoft.com/office/drawing/2014/main" id="{F1CFF796-C97C-0820-9C74-8B77BEC31D7D}"/>
              </a:ext>
            </a:extLst>
          </p:cNvPr>
          <p:cNvSpPr txBox="1">
            <a:spLocks/>
          </p:cNvSpPr>
          <p:nvPr/>
        </p:nvSpPr>
        <p:spPr>
          <a:xfrm>
            <a:off x="954350" y="776727"/>
            <a:ext cx="7846015" cy="133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b="1" dirty="0">
                <a:solidFill>
                  <a:srgbClr val="D83D0E"/>
                </a:solidFill>
                <a:latin typeface="Arial" panose="020B0604020202020204" pitchFamily="34" charset="0"/>
                <a:cs typeface="Arial" panose="020B0604020202020204" pitchFamily="34" charset="0"/>
              </a:rPr>
              <a:t>Percepciones/Devengos</a:t>
            </a:r>
          </a:p>
        </p:txBody>
      </p:sp>
      <p:pic>
        <p:nvPicPr>
          <p:cNvPr id="2050" name="Picture 2">
            <a:extLst>
              <a:ext uri="{FF2B5EF4-FFF2-40B4-BE49-F238E27FC236}">
                <a16:creationId xmlns:a16="http://schemas.microsoft.com/office/drawing/2014/main" id="{41A3C25F-48FD-2C71-2689-308EFF1873F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4350" y="2492765"/>
            <a:ext cx="8080716" cy="21223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1684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Forma, Círculo">
            <a:extLst>
              <a:ext uri="{FF2B5EF4-FFF2-40B4-BE49-F238E27FC236}">
                <a16:creationId xmlns:a16="http://schemas.microsoft.com/office/drawing/2014/main" id="{EC7001BC-D2A3-877F-1B69-12FCB0E9336E}"/>
              </a:ext>
            </a:extLst>
          </p:cNvPr>
          <p:cNvPicPr>
            <a:picLocks noChangeAspect="1"/>
          </p:cNvPicPr>
          <p:nvPr/>
        </p:nvPicPr>
        <p:blipFill rotWithShape="1">
          <a:blip r:embed="rId2"/>
          <a:srcRect t="4078" r="8647" b="11059"/>
          <a:stretch/>
        </p:blipFill>
        <p:spPr>
          <a:xfrm>
            <a:off x="2387064" y="910264"/>
            <a:ext cx="9611551" cy="5672079"/>
          </a:xfrm>
          <a:prstGeom prst="rect">
            <a:avLst/>
          </a:prstGeom>
        </p:spPr>
      </p:pic>
      <p:grpSp>
        <p:nvGrpSpPr>
          <p:cNvPr id="2" name="1 Grupo"/>
          <p:cNvGrpSpPr/>
          <p:nvPr/>
        </p:nvGrpSpPr>
        <p:grpSpPr>
          <a:xfrm>
            <a:off x="4414117" y="3013012"/>
            <a:ext cx="4933781" cy="1305680"/>
            <a:chOff x="3171334" y="2218583"/>
            <a:chExt cx="4933781" cy="1305680"/>
          </a:xfrm>
        </p:grpSpPr>
        <p:pic>
          <p:nvPicPr>
            <p:cNvPr id="7" name="Imagen 6" descr="Logotipo, nombre de la empresa&#10;&#10;Descripción generada automáticamente">
              <a:extLst>
                <a:ext uri="{FF2B5EF4-FFF2-40B4-BE49-F238E27FC236}">
                  <a16:creationId xmlns:a16="http://schemas.microsoft.com/office/drawing/2014/main" id="{FD09B083-3C54-2608-00A7-9D46B9B26BDA}"/>
                </a:ext>
              </a:extLst>
            </p:cNvPr>
            <p:cNvPicPr>
              <a:picLocks noChangeAspect="1"/>
            </p:cNvPicPr>
            <p:nvPr/>
          </p:nvPicPr>
          <p:blipFill>
            <a:blip r:embed="rId3"/>
            <a:stretch>
              <a:fillRect/>
            </a:stretch>
          </p:blipFill>
          <p:spPr>
            <a:xfrm>
              <a:off x="3730829" y="2218583"/>
              <a:ext cx="2823976" cy="944070"/>
            </a:xfrm>
            <a:prstGeom prst="rect">
              <a:avLst/>
            </a:prstGeom>
          </p:spPr>
        </p:pic>
        <p:sp>
          <p:nvSpPr>
            <p:cNvPr id="8" name="CuadroTexto 7">
              <a:extLst>
                <a:ext uri="{FF2B5EF4-FFF2-40B4-BE49-F238E27FC236}">
                  <a16:creationId xmlns:a16="http://schemas.microsoft.com/office/drawing/2014/main" id="{1777DE57-490B-4875-5EE7-20A03117CB63}"/>
                </a:ext>
              </a:extLst>
            </p:cNvPr>
            <p:cNvSpPr txBox="1"/>
            <p:nvPr/>
          </p:nvSpPr>
          <p:spPr>
            <a:xfrm>
              <a:off x="3171334" y="3124153"/>
              <a:ext cx="4933781"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s-ES" sz="2000" b="1" dirty="0">
                  <a:latin typeface="Arial Nova"/>
                  <a:cs typeface="Calibri"/>
                </a:rPr>
                <a:t>www.ecom.cat</a:t>
              </a:r>
              <a:endParaRPr lang="es-ES" sz="2000" b="1" dirty="0">
                <a:latin typeface="Arial Nova"/>
              </a:endParaRPr>
            </a:p>
          </p:txBody>
        </p:sp>
      </p:grpSp>
      <p:pic>
        <p:nvPicPr>
          <p:cNvPr id="3" name="Imagen 2">
            <a:extLst>
              <a:ext uri="{FF2B5EF4-FFF2-40B4-BE49-F238E27FC236}">
                <a16:creationId xmlns:a16="http://schemas.microsoft.com/office/drawing/2014/main" id="{EA7D7A68-2D45-1EBB-8AF9-304532329CE1}"/>
              </a:ext>
            </a:extLst>
          </p:cNvPr>
          <p:cNvPicPr>
            <a:picLocks noChangeAspect="1"/>
          </p:cNvPicPr>
          <p:nvPr/>
        </p:nvPicPr>
        <p:blipFill>
          <a:blip r:embed="rId4"/>
          <a:stretch>
            <a:fillRect/>
          </a:stretch>
        </p:blipFill>
        <p:spPr>
          <a:xfrm>
            <a:off x="393252" y="234786"/>
            <a:ext cx="3397692" cy="598123"/>
          </a:xfrm>
          <a:prstGeom prst="rect">
            <a:avLst/>
          </a:prstGeom>
        </p:spPr>
      </p:pic>
      <p:pic>
        <p:nvPicPr>
          <p:cNvPr id="4" name="Imagen 3">
            <a:extLst>
              <a:ext uri="{FF2B5EF4-FFF2-40B4-BE49-F238E27FC236}">
                <a16:creationId xmlns:a16="http://schemas.microsoft.com/office/drawing/2014/main" id="{37EB2406-6609-5F67-D27A-4BC30BEE0CBE}"/>
              </a:ext>
            </a:extLst>
          </p:cNvPr>
          <p:cNvPicPr>
            <a:picLocks noChangeAspect="1"/>
          </p:cNvPicPr>
          <p:nvPr/>
        </p:nvPicPr>
        <p:blipFill>
          <a:blip r:embed="rId5"/>
          <a:stretch>
            <a:fillRect/>
          </a:stretch>
        </p:blipFill>
        <p:spPr>
          <a:xfrm>
            <a:off x="4977504" y="216047"/>
            <a:ext cx="2320938" cy="635599"/>
          </a:xfrm>
          <a:prstGeom prst="rect">
            <a:avLst/>
          </a:prstGeom>
        </p:spPr>
      </p:pic>
    </p:spTree>
    <p:extLst>
      <p:ext uri="{BB962C8B-B14F-4D97-AF65-F5344CB8AC3E}">
        <p14:creationId xmlns:p14="http://schemas.microsoft.com/office/powerpoint/2010/main" val="2436270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0ED3A0-000D-4C36-5DDC-F45B0376BF74}"/>
              </a:ext>
            </a:extLst>
          </p:cNvPr>
          <p:cNvSpPr>
            <a:spLocks noGrp="1"/>
          </p:cNvSpPr>
          <p:nvPr>
            <p:ph type="title"/>
          </p:nvPr>
        </p:nvSpPr>
        <p:spPr>
          <a:xfrm>
            <a:off x="673768" y="833137"/>
            <a:ext cx="10938824" cy="1339940"/>
          </a:xfrm>
        </p:spPr>
        <p:txBody>
          <a:bodyPr>
            <a:normAutofit/>
          </a:bodyPr>
          <a:lstStyle/>
          <a:p>
            <a:r>
              <a:rPr lang="es-ES" b="1" dirty="0">
                <a:solidFill>
                  <a:srgbClr val="D83D0E"/>
                </a:solidFill>
                <a:latin typeface="Arial" panose="020B0604020202020204" pitchFamily="34" charset="0"/>
                <a:cs typeface="Arial" panose="020B0604020202020204" pitchFamily="34" charset="0"/>
              </a:rPr>
              <a:t>¿Qué es una nómina?</a:t>
            </a:r>
          </a:p>
        </p:txBody>
      </p:sp>
      <p:sp>
        <p:nvSpPr>
          <p:cNvPr id="3" name="Marcador de contenido 2">
            <a:extLst>
              <a:ext uri="{FF2B5EF4-FFF2-40B4-BE49-F238E27FC236}">
                <a16:creationId xmlns:a16="http://schemas.microsoft.com/office/drawing/2014/main" id="{A87D0940-31B1-BEEE-D7E5-8AC42ACAADD8}"/>
              </a:ext>
            </a:extLst>
          </p:cNvPr>
          <p:cNvSpPr>
            <a:spLocks noGrp="1"/>
          </p:cNvSpPr>
          <p:nvPr>
            <p:ph idx="1"/>
          </p:nvPr>
        </p:nvSpPr>
        <p:spPr>
          <a:xfrm>
            <a:off x="673768" y="2235888"/>
            <a:ext cx="10946920" cy="3004354"/>
          </a:xfrm>
        </p:spPr>
        <p:txBody>
          <a:bodyPr vert="horz" lIns="91440" tIns="45720" rIns="91440" bIns="45720" rtlCol="0" anchor="t">
            <a:normAutofit/>
          </a:bodyPr>
          <a:lstStyle/>
          <a:p>
            <a:pPr marL="0" indent="0" algn="just">
              <a:lnSpc>
                <a:spcPct val="150000"/>
              </a:lnSpc>
              <a:buNone/>
            </a:pPr>
            <a:r>
              <a:rPr lang="en-US" dirty="0">
                <a:latin typeface="Arial" panose="020B0604020202020204" pitchFamily="34" charset="0"/>
                <a:cs typeface="Arial" panose="020B0604020202020204" pitchFamily="34" charset="0"/>
              </a:rPr>
              <a:t>Es un </a:t>
            </a:r>
            <a:r>
              <a:rPr lang="en-US" dirty="0" err="1">
                <a:latin typeface="Arial" panose="020B0604020202020204" pitchFamily="34" charset="0"/>
                <a:cs typeface="Arial" panose="020B0604020202020204" pitchFamily="34" charset="0"/>
              </a:rPr>
              <a:t>recibo</a:t>
            </a:r>
            <a:r>
              <a:rPr lang="en-US" dirty="0">
                <a:latin typeface="Arial" panose="020B0604020202020204" pitchFamily="34" charset="0"/>
                <a:cs typeface="Arial" panose="020B0604020202020204" pitchFamily="34" charset="0"/>
              </a:rPr>
              <a:t> / </a:t>
            </a:r>
            <a:r>
              <a:rPr lang="en-US" dirty="0" err="1">
                <a:latin typeface="Arial" panose="020B0604020202020204" pitchFamily="34" charset="0"/>
                <a:cs typeface="Arial" panose="020B0604020202020204" pitchFamily="34" charset="0"/>
              </a:rPr>
              <a:t>justificante</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pago</a:t>
            </a:r>
            <a:r>
              <a:rPr lang="en-US" dirty="0">
                <a:latin typeface="Arial" panose="020B0604020202020204" pitchFamily="34" charset="0"/>
                <a:cs typeface="Arial" panose="020B0604020202020204" pitchFamily="34" charset="0"/>
              </a:rPr>
              <a:t> que </a:t>
            </a:r>
            <a:r>
              <a:rPr lang="en-US" dirty="0" err="1">
                <a:latin typeface="Arial" panose="020B0604020202020204" pitchFamily="34" charset="0"/>
                <a:cs typeface="Arial" panose="020B0604020202020204" pitchFamily="34" charset="0"/>
              </a:rPr>
              <a:t>emite</a:t>
            </a:r>
            <a:r>
              <a:rPr lang="en-US" dirty="0">
                <a:latin typeface="Arial" panose="020B0604020202020204" pitchFamily="34" charset="0"/>
                <a:cs typeface="Arial" panose="020B0604020202020204" pitchFamily="34" charset="0"/>
              </a:rPr>
              <a:t> la </a:t>
            </a:r>
            <a:r>
              <a:rPr lang="en-US" dirty="0" err="1">
                <a:latin typeface="Arial" panose="020B0604020202020204" pitchFamily="34" charset="0"/>
                <a:cs typeface="Arial" panose="020B0604020202020204" pitchFamily="34" charset="0"/>
              </a:rPr>
              <a:t>empresa</a:t>
            </a:r>
            <a:r>
              <a:rPr lang="en-US" dirty="0">
                <a:latin typeface="Arial" panose="020B0604020202020204" pitchFamily="34" charset="0"/>
                <a:cs typeface="Arial" panose="020B0604020202020204" pitchFamily="34" charset="0"/>
              </a:rPr>
              <a:t> y que </a:t>
            </a:r>
            <a:r>
              <a:rPr lang="en-US" dirty="0" err="1">
                <a:latin typeface="Arial" panose="020B0604020202020204" pitchFamily="34" charset="0"/>
                <a:cs typeface="Arial" panose="020B0604020202020204" pitchFamily="34" charset="0"/>
              </a:rPr>
              <a:t>acredita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pago</a:t>
            </a:r>
            <a:r>
              <a:rPr lang="en-US" dirty="0">
                <a:latin typeface="Arial" panose="020B0604020202020204" pitchFamily="34" charset="0"/>
                <a:cs typeface="Arial" panose="020B0604020202020204" pitchFamily="34" charset="0"/>
              </a:rPr>
              <a:t> de las </a:t>
            </a:r>
            <a:r>
              <a:rPr lang="en-US" dirty="0" err="1">
                <a:latin typeface="Arial" panose="020B0604020202020204" pitchFamily="34" charset="0"/>
                <a:cs typeface="Arial" panose="020B0604020202020204" pitchFamily="34" charset="0"/>
              </a:rPr>
              <a:t>distintas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cantidades</a:t>
            </a:r>
            <a:r>
              <a:rPr lang="en-US" dirty="0">
                <a:latin typeface="Arial" panose="020B0604020202020204" pitchFamily="34" charset="0"/>
                <a:cs typeface="Arial" panose="020B0604020202020204" pitchFamily="34" charset="0"/>
              </a:rPr>
              <a:t> de dinero que le </a:t>
            </a:r>
            <a:r>
              <a:rPr lang="en-US" dirty="0" err="1">
                <a:latin typeface="Arial" panose="020B0604020202020204" pitchFamily="34" charset="0"/>
                <a:cs typeface="Arial" panose="020B0604020202020204" pitchFamily="34" charset="0"/>
              </a:rPr>
              <a:t>corresponden</a:t>
            </a:r>
            <a:r>
              <a:rPr lang="en-US" dirty="0">
                <a:latin typeface="Arial" panose="020B0604020202020204" pitchFamily="34" charset="0"/>
                <a:cs typeface="Arial" panose="020B0604020202020204" pitchFamily="34" charset="0"/>
              </a:rPr>
              <a:t> al </a:t>
            </a:r>
            <a:r>
              <a:rPr lang="en-US" dirty="0" err="1">
                <a:latin typeface="Arial" panose="020B0604020202020204" pitchFamily="34" charset="0"/>
                <a:cs typeface="Arial" panose="020B0604020202020204" pitchFamily="34" charset="0"/>
              </a:rPr>
              <a:t>trabajador</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acuerdo</a:t>
            </a:r>
            <a:r>
              <a:rPr lang="en-US" dirty="0">
                <a:latin typeface="Arial" panose="020B0604020202020204" pitchFamily="34" charset="0"/>
                <a:cs typeface="Arial" panose="020B0604020202020204" pitchFamily="34" charset="0"/>
              </a:rPr>
              <a:t> con la </a:t>
            </a:r>
            <a:r>
              <a:rPr lang="en-US" dirty="0" err="1">
                <a:latin typeface="Arial" panose="020B0604020202020204" pitchFamily="34" charset="0"/>
                <a:cs typeface="Arial" panose="020B0604020202020204" pitchFamily="34" charset="0"/>
              </a:rPr>
              <a:t>actividad</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profesional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por</a:t>
            </a:r>
            <a:r>
              <a:rPr lang="en-US" dirty="0">
                <a:latin typeface="Arial" panose="020B0604020202020204" pitchFamily="34" charset="0"/>
                <a:cs typeface="Arial" panose="020B0604020202020204" pitchFamily="34" charset="0"/>
              </a:rPr>
              <a:t> la </a:t>
            </a:r>
            <a:r>
              <a:rPr lang="en-US" dirty="0" err="1">
                <a:latin typeface="Arial" panose="020B0604020202020204" pitchFamily="34" charset="0"/>
                <a:cs typeface="Arial" panose="020B0604020202020204" pitchFamily="34" charset="0"/>
              </a:rPr>
              <a:t>cual</a:t>
            </a:r>
            <a:r>
              <a:rPr lang="en-US" dirty="0">
                <a:latin typeface="Arial" panose="020B0604020202020204" pitchFamily="34" charset="0"/>
                <a:cs typeface="Arial" panose="020B0604020202020204" pitchFamily="34" charset="0"/>
              </a:rPr>
              <a:t> ha </a:t>
            </a:r>
            <a:r>
              <a:rPr lang="en-US" dirty="0" err="1">
                <a:latin typeface="Arial" panose="020B0604020202020204" pitchFamily="34" charset="0"/>
                <a:cs typeface="Arial" panose="020B0604020202020204" pitchFamily="34" charset="0"/>
              </a:rPr>
              <a:t>sido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contratado</a:t>
            </a:r>
            <a:r>
              <a:rPr lang="en-US" dirty="0">
                <a:latin typeface="Arial" panose="020B0604020202020204" pitchFamily="34" charset="0"/>
                <a:cs typeface="Arial" panose="020B0604020202020204" pitchFamily="34" charset="0"/>
              </a:rPr>
              <a:t>.</a:t>
            </a:r>
            <a:endParaRPr lang="es-ES" sz="1800" dirty="0">
              <a:solidFill>
                <a:srgbClr val="000000"/>
              </a:solidFill>
              <a:latin typeface="Arial" panose="020B0604020202020204" pitchFamily="34" charset="0"/>
              <a:cs typeface="Arial" panose="020B0604020202020204" pitchFamily="34" charset="0"/>
            </a:endParaRPr>
          </a:p>
        </p:txBody>
      </p:sp>
      <p:pic>
        <p:nvPicPr>
          <p:cNvPr id="6" name="Imagen 4" descr="Forma, Círculo">
            <a:extLst>
              <a:ext uri="{FF2B5EF4-FFF2-40B4-BE49-F238E27FC236}">
                <a16:creationId xmlns:a16="http://schemas.microsoft.com/office/drawing/2014/main" id="{EC7001BC-D2A3-877F-1B69-12FCB0E9336E}"/>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BAA10959-B65A-CF98-4EAE-CCE6DADCBDA6}"/>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1FE64A93-2A7A-2939-FFD5-201F4AB37E8B}"/>
              </a:ext>
            </a:extLst>
          </p:cNvPr>
          <p:cNvPicPr>
            <a:picLocks noChangeAspect="1"/>
          </p:cNvPicPr>
          <p:nvPr/>
        </p:nvPicPr>
        <p:blipFill>
          <a:blip r:embed="rId4"/>
          <a:stretch>
            <a:fillRect/>
          </a:stretch>
        </p:blipFill>
        <p:spPr>
          <a:xfrm>
            <a:off x="7135695" y="308220"/>
            <a:ext cx="2470318" cy="434870"/>
          </a:xfrm>
          <a:prstGeom prst="rect">
            <a:avLst/>
          </a:prstGeom>
        </p:spPr>
      </p:pic>
      <p:pic>
        <p:nvPicPr>
          <p:cNvPr id="7" name="Imagen 6">
            <a:extLst>
              <a:ext uri="{FF2B5EF4-FFF2-40B4-BE49-F238E27FC236}">
                <a16:creationId xmlns:a16="http://schemas.microsoft.com/office/drawing/2014/main" id="{8B63F8A4-5670-9E3B-981C-A3F81A457B86}"/>
              </a:ext>
            </a:extLst>
          </p:cNvPr>
          <p:cNvPicPr>
            <a:picLocks noChangeAspect="1"/>
          </p:cNvPicPr>
          <p:nvPr/>
        </p:nvPicPr>
        <p:blipFill>
          <a:blip r:embed="rId5"/>
          <a:stretch>
            <a:fillRect/>
          </a:stretch>
        </p:blipFill>
        <p:spPr>
          <a:xfrm>
            <a:off x="9975970" y="308220"/>
            <a:ext cx="1740691" cy="476696"/>
          </a:xfrm>
          <a:prstGeom prst="rect">
            <a:avLst/>
          </a:prstGeom>
        </p:spPr>
      </p:pic>
    </p:spTree>
    <p:extLst>
      <p:ext uri="{BB962C8B-B14F-4D97-AF65-F5344CB8AC3E}">
        <p14:creationId xmlns:p14="http://schemas.microsoft.com/office/powerpoint/2010/main" val="2741758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6F548-BFE6-9CEE-21B6-E5BCC8AE2EB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68780BE-7B43-85C7-A9EC-8B613B7F50BB}"/>
              </a:ext>
            </a:extLst>
          </p:cNvPr>
          <p:cNvSpPr>
            <a:spLocks noGrp="1"/>
          </p:cNvSpPr>
          <p:nvPr>
            <p:ph type="title"/>
          </p:nvPr>
        </p:nvSpPr>
        <p:spPr>
          <a:xfrm>
            <a:off x="2347851" y="638978"/>
            <a:ext cx="6711482" cy="4664075"/>
          </a:xfrm>
        </p:spPr>
        <p:txBody>
          <a:bodyPr>
            <a:normAutofit/>
          </a:bodyPr>
          <a:lstStyle/>
          <a:p>
            <a:pPr algn="ctr">
              <a:lnSpc>
                <a:spcPct val="150000"/>
              </a:lnSpc>
            </a:pPr>
            <a:r>
              <a:rPr lang="es-ES" sz="6600" b="1" dirty="0">
                <a:solidFill>
                  <a:srgbClr val="D83D0E"/>
                </a:solidFill>
                <a:latin typeface="Arial" panose="020B0604020202020204" pitchFamily="34" charset="0"/>
                <a:cs typeface="Arial" panose="020B0604020202020204" pitchFamily="34" charset="0"/>
              </a:rPr>
              <a:t>PARTES DE UNA NÓMINA</a:t>
            </a:r>
          </a:p>
        </p:txBody>
      </p:sp>
      <p:pic>
        <p:nvPicPr>
          <p:cNvPr id="6" name="Imagen 4" descr="Forma, Círculo">
            <a:extLst>
              <a:ext uri="{FF2B5EF4-FFF2-40B4-BE49-F238E27FC236}">
                <a16:creationId xmlns:a16="http://schemas.microsoft.com/office/drawing/2014/main" id="{9B305923-6127-B560-73DD-28AC92EB9590}"/>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B198FF28-ECC5-74AC-73E6-FEFE16D31F9E}"/>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4F14B317-A7B5-2A99-957F-6484ECF82643}"/>
              </a:ext>
            </a:extLst>
          </p:cNvPr>
          <p:cNvPicPr>
            <a:picLocks noChangeAspect="1"/>
          </p:cNvPicPr>
          <p:nvPr/>
        </p:nvPicPr>
        <p:blipFill>
          <a:blip r:embed="rId4"/>
          <a:stretch>
            <a:fillRect/>
          </a:stretch>
        </p:blipFill>
        <p:spPr>
          <a:xfrm>
            <a:off x="7135695" y="308220"/>
            <a:ext cx="2470318" cy="434870"/>
          </a:xfrm>
          <a:prstGeom prst="rect">
            <a:avLst/>
          </a:prstGeom>
        </p:spPr>
      </p:pic>
      <p:pic>
        <p:nvPicPr>
          <p:cNvPr id="7" name="Imagen 6">
            <a:extLst>
              <a:ext uri="{FF2B5EF4-FFF2-40B4-BE49-F238E27FC236}">
                <a16:creationId xmlns:a16="http://schemas.microsoft.com/office/drawing/2014/main" id="{8BBCF422-141B-1683-55E3-9CA4300E3F5B}"/>
              </a:ext>
            </a:extLst>
          </p:cNvPr>
          <p:cNvPicPr>
            <a:picLocks noChangeAspect="1"/>
          </p:cNvPicPr>
          <p:nvPr/>
        </p:nvPicPr>
        <p:blipFill>
          <a:blip r:embed="rId5"/>
          <a:stretch>
            <a:fillRect/>
          </a:stretch>
        </p:blipFill>
        <p:spPr>
          <a:xfrm>
            <a:off x="9975970" y="308220"/>
            <a:ext cx="1740691" cy="476696"/>
          </a:xfrm>
          <a:prstGeom prst="rect">
            <a:avLst/>
          </a:prstGeom>
        </p:spPr>
      </p:pic>
    </p:spTree>
    <p:extLst>
      <p:ext uri="{BB962C8B-B14F-4D97-AF65-F5344CB8AC3E}">
        <p14:creationId xmlns:p14="http://schemas.microsoft.com/office/powerpoint/2010/main" val="4248728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8F1F6-2F66-3B35-C809-89CD0F7A3F9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F1F865F-AD9F-D54D-5449-A9FE2D3BF41C}"/>
              </a:ext>
            </a:extLst>
          </p:cNvPr>
          <p:cNvSpPr>
            <a:spLocks noGrp="1"/>
          </p:cNvSpPr>
          <p:nvPr>
            <p:ph type="title"/>
          </p:nvPr>
        </p:nvSpPr>
        <p:spPr>
          <a:xfrm>
            <a:off x="654518" y="365125"/>
            <a:ext cx="10938824" cy="1339940"/>
          </a:xfrm>
        </p:spPr>
        <p:txBody>
          <a:bodyPr>
            <a:normAutofit/>
          </a:bodyPr>
          <a:lstStyle/>
          <a:p>
            <a:r>
              <a:rPr lang="es-ES" b="1" dirty="0">
                <a:solidFill>
                  <a:srgbClr val="D83D0E"/>
                </a:solidFill>
                <a:latin typeface="Arial" panose="020B0604020202020204" pitchFamily="34" charset="0"/>
                <a:cs typeface="Arial" panose="020B0604020202020204" pitchFamily="34" charset="0"/>
              </a:rPr>
              <a:t>Encabezado</a:t>
            </a:r>
          </a:p>
        </p:txBody>
      </p:sp>
      <p:sp>
        <p:nvSpPr>
          <p:cNvPr id="3" name="Marcador de contenido 2">
            <a:extLst>
              <a:ext uri="{FF2B5EF4-FFF2-40B4-BE49-F238E27FC236}">
                <a16:creationId xmlns:a16="http://schemas.microsoft.com/office/drawing/2014/main" id="{069C3582-A0ED-0D52-4F01-34C1CEDDE3D3}"/>
              </a:ext>
            </a:extLst>
          </p:cNvPr>
          <p:cNvSpPr>
            <a:spLocks noGrp="1"/>
          </p:cNvSpPr>
          <p:nvPr>
            <p:ph idx="1"/>
          </p:nvPr>
        </p:nvSpPr>
        <p:spPr>
          <a:xfrm>
            <a:off x="654518" y="1675683"/>
            <a:ext cx="10946920" cy="4351338"/>
          </a:xfrm>
        </p:spPr>
        <p:txBody>
          <a:bodyPr vert="horz" lIns="91440" tIns="45720" rIns="91440" bIns="45720" rtlCol="0" anchor="t">
            <a:noAutofit/>
          </a:bodyPr>
          <a:lstStyle/>
          <a:p>
            <a:pPr>
              <a:lnSpc>
                <a:spcPct val="150000"/>
              </a:lnSpc>
            </a:pPr>
            <a:r>
              <a:rPr lang="es-ES" sz="1800" dirty="0">
                <a:solidFill>
                  <a:srgbClr val="000000"/>
                </a:solidFill>
                <a:latin typeface="Arial" panose="020B0604020202020204" pitchFamily="34" charset="0"/>
                <a:cs typeface="Arial" panose="020B0604020202020204" pitchFamily="34" charset="0"/>
              </a:rPr>
              <a:t>El encabezado de la nómina tiene que </a:t>
            </a:r>
            <a:r>
              <a:rPr lang="es-ES" sz="1800" b="1" dirty="0">
                <a:solidFill>
                  <a:srgbClr val="000000"/>
                </a:solidFill>
                <a:latin typeface="Arial" panose="020B0604020202020204" pitchFamily="34" charset="0"/>
                <a:cs typeface="Arial" panose="020B0604020202020204" pitchFamily="34" charset="0"/>
              </a:rPr>
              <a:t>incluir</a:t>
            </a:r>
            <a:r>
              <a:rPr lang="es-ES" sz="1800" dirty="0">
                <a:solidFill>
                  <a:srgbClr val="000000"/>
                </a:solidFill>
                <a:latin typeface="Arial" panose="020B0604020202020204" pitchFamily="34" charset="0"/>
                <a:cs typeface="Arial" panose="020B0604020202020204" pitchFamily="34" charset="0"/>
              </a:rPr>
              <a:t> obligatoriamente </a:t>
            </a:r>
            <a:r>
              <a:rPr lang="es-ES" sz="1800" b="1" dirty="0">
                <a:solidFill>
                  <a:srgbClr val="000000"/>
                </a:solidFill>
                <a:latin typeface="Arial" panose="020B0604020202020204" pitchFamily="34" charset="0"/>
                <a:cs typeface="Arial" panose="020B0604020202020204" pitchFamily="34" charset="0"/>
              </a:rPr>
              <a:t>datos fundamentales</a:t>
            </a:r>
            <a:r>
              <a:rPr lang="es-ES" sz="1800" dirty="0">
                <a:solidFill>
                  <a:srgbClr val="000000"/>
                </a:solidFill>
                <a:latin typeface="Arial" panose="020B0604020202020204" pitchFamily="34" charset="0"/>
                <a:cs typeface="Arial" panose="020B0604020202020204" pitchFamily="34" charset="0"/>
              </a:rPr>
              <a:t> para identificar tanto al </a:t>
            </a:r>
            <a:r>
              <a:rPr lang="es-ES" sz="1800" b="1" dirty="0">
                <a:solidFill>
                  <a:srgbClr val="000000"/>
                </a:solidFill>
                <a:latin typeface="Arial" panose="020B0604020202020204" pitchFamily="34" charset="0"/>
                <a:cs typeface="Arial" panose="020B0604020202020204" pitchFamily="34" charset="0"/>
              </a:rPr>
              <a:t>trabajador</a:t>
            </a:r>
            <a:r>
              <a:rPr lang="es-ES" sz="1800" dirty="0">
                <a:solidFill>
                  <a:srgbClr val="000000"/>
                </a:solidFill>
                <a:latin typeface="Arial" panose="020B0604020202020204" pitchFamily="34" charset="0"/>
                <a:cs typeface="Arial" panose="020B0604020202020204" pitchFamily="34" charset="0"/>
              </a:rPr>
              <a:t> como a la </a:t>
            </a:r>
            <a:r>
              <a:rPr lang="es-ES" sz="1800" b="1" dirty="0">
                <a:solidFill>
                  <a:srgbClr val="000000"/>
                </a:solidFill>
                <a:latin typeface="Arial" panose="020B0604020202020204" pitchFamily="34" charset="0"/>
                <a:cs typeface="Arial" panose="020B0604020202020204" pitchFamily="34" charset="0"/>
              </a:rPr>
              <a:t>empresa</a:t>
            </a:r>
            <a:r>
              <a:rPr lang="es-ES" sz="1800" dirty="0">
                <a:solidFill>
                  <a:srgbClr val="000000"/>
                </a:solidFill>
                <a:latin typeface="Arial" panose="020B0604020202020204" pitchFamily="34" charset="0"/>
                <a:cs typeface="Arial" panose="020B0604020202020204" pitchFamily="34" charset="0"/>
              </a:rPr>
              <a:t>.  </a:t>
            </a:r>
          </a:p>
          <a:p>
            <a:pPr>
              <a:lnSpc>
                <a:spcPct val="150000"/>
              </a:lnSpc>
            </a:pPr>
            <a:r>
              <a:rPr lang="es-ES" sz="1800" b="1" dirty="0">
                <a:solidFill>
                  <a:srgbClr val="D83D0E"/>
                </a:solidFill>
                <a:latin typeface="Arial" panose="020B0604020202020204" pitchFamily="34" charset="0"/>
                <a:cs typeface="Arial" panose="020B0604020202020204" pitchFamily="34" charset="0"/>
              </a:rPr>
              <a:t>Respecto a la empresa </a:t>
            </a:r>
            <a:r>
              <a:rPr lang="es-ES" sz="1800" dirty="0">
                <a:solidFill>
                  <a:srgbClr val="000000"/>
                </a:solidFill>
                <a:latin typeface="Arial" panose="020B0604020202020204" pitchFamily="34" charset="0"/>
                <a:cs typeface="Arial" panose="020B0604020202020204" pitchFamily="34" charset="0"/>
              </a:rPr>
              <a:t>tiene que aparecer: el CIF (que es el DNI Empresarial), la CCC (Código de Cuenta de Cotización) que sería como su número de afiliación a la Seguridad Social, el nombre de empresa y por último el domicilio empresarial.  </a:t>
            </a:r>
          </a:p>
          <a:p>
            <a:pPr>
              <a:lnSpc>
                <a:spcPct val="150000"/>
              </a:lnSpc>
            </a:pPr>
            <a:r>
              <a:rPr lang="es-ES" sz="1800" b="1" dirty="0">
                <a:solidFill>
                  <a:srgbClr val="D83D0E"/>
                </a:solidFill>
                <a:latin typeface="Arial" panose="020B0604020202020204" pitchFamily="34" charset="0"/>
                <a:cs typeface="Arial" panose="020B0604020202020204" pitchFamily="34" charset="0"/>
              </a:rPr>
              <a:t>En el caso del trabajador </a:t>
            </a:r>
            <a:r>
              <a:rPr lang="es-ES" sz="1800" dirty="0">
                <a:solidFill>
                  <a:srgbClr val="000000"/>
                </a:solidFill>
                <a:latin typeface="Arial" panose="020B0604020202020204" pitchFamily="34" charset="0"/>
                <a:cs typeface="Arial" panose="020B0604020202020204" pitchFamily="34" charset="0"/>
              </a:rPr>
              <a:t>deberá aparecer Nombre y Apellidos, DNI o NIE, </a:t>
            </a:r>
            <a:r>
              <a:rPr lang="es-ES" sz="1800" dirty="0" err="1">
                <a:solidFill>
                  <a:srgbClr val="000000"/>
                </a:solidFill>
                <a:latin typeface="Arial" panose="020B0604020202020204" pitchFamily="34" charset="0"/>
                <a:cs typeface="Arial" panose="020B0604020202020204" pitchFamily="34" charset="0"/>
              </a:rPr>
              <a:t>Nº</a:t>
            </a:r>
            <a:r>
              <a:rPr lang="es-ES" sz="1800" dirty="0">
                <a:solidFill>
                  <a:srgbClr val="000000"/>
                </a:solidFill>
                <a:latin typeface="Arial" panose="020B0604020202020204" pitchFamily="34" charset="0"/>
                <a:cs typeface="Arial" panose="020B0604020202020204" pitchFamily="34" charset="0"/>
              </a:rPr>
              <a:t> Seguridad Social, Categoría Profesional asociada el convenio correspondiente, grupo de cotización (Clasificación profesional que establece la Seguridad Social en relación a las funciones que desarrolla el trabajador y que no afectan al salario) tipo de contrato y fecha de antigüedad. </a:t>
            </a:r>
          </a:p>
        </p:txBody>
      </p:sp>
      <p:pic>
        <p:nvPicPr>
          <p:cNvPr id="6" name="Imagen 4" descr="Forma, Círculo">
            <a:extLst>
              <a:ext uri="{FF2B5EF4-FFF2-40B4-BE49-F238E27FC236}">
                <a16:creationId xmlns:a16="http://schemas.microsoft.com/office/drawing/2014/main" id="{235F38D3-130E-C683-4BC8-66C2A8B952F6}"/>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7DD36104-CD58-B56B-0264-91B89F8F8DF5}"/>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01540AF0-CD27-E6BF-A4F2-82416D23C04E}"/>
              </a:ext>
            </a:extLst>
          </p:cNvPr>
          <p:cNvPicPr>
            <a:picLocks noChangeAspect="1"/>
          </p:cNvPicPr>
          <p:nvPr/>
        </p:nvPicPr>
        <p:blipFill>
          <a:blip r:embed="rId4"/>
          <a:stretch>
            <a:fillRect/>
          </a:stretch>
        </p:blipFill>
        <p:spPr>
          <a:xfrm>
            <a:off x="7135695" y="308220"/>
            <a:ext cx="2470318" cy="434870"/>
          </a:xfrm>
          <a:prstGeom prst="rect">
            <a:avLst/>
          </a:prstGeom>
        </p:spPr>
      </p:pic>
      <p:pic>
        <p:nvPicPr>
          <p:cNvPr id="7" name="Imagen 6">
            <a:extLst>
              <a:ext uri="{FF2B5EF4-FFF2-40B4-BE49-F238E27FC236}">
                <a16:creationId xmlns:a16="http://schemas.microsoft.com/office/drawing/2014/main" id="{207E9EE3-3585-476C-C8EB-CE40F19F39C0}"/>
              </a:ext>
            </a:extLst>
          </p:cNvPr>
          <p:cNvPicPr>
            <a:picLocks noChangeAspect="1"/>
          </p:cNvPicPr>
          <p:nvPr/>
        </p:nvPicPr>
        <p:blipFill>
          <a:blip r:embed="rId5"/>
          <a:stretch>
            <a:fillRect/>
          </a:stretch>
        </p:blipFill>
        <p:spPr>
          <a:xfrm>
            <a:off x="9975970" y="308220"/>
            <a:ext cx="1740691" cy="476696"/>
          </a:xfrm>
          <a:prstGeom prst="rect">
            <a:avLst/>
          </a:prstGeom>
        </p:spPr>
      </p:pic>
    </p:spTree>
    <p:extLst>
      <p:ext uri="{BB962C8B-B14F-4D97-AF65-F5344CB8AC3E}">
        <p14:creationId xmlns:p14="http://schemas.microsoft.com/office/powerpoint/2010/main" val="998485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58136-89F3-6FC4-3CA4-415101837300}"/>
            </a:ext>
          </a:extLst>
        </p:cNvPr>
        <p:cNvGrpSpPr/>
        <p:nvPr/>
      </p:nvGrpSpPr>
      <p:grpSpPr>
        <a:xfrm>
          <a:off x="0" y="0"/>
          <a:ext cx="0" cy="0"/>
          <a:chOff x="0" y="0"/>
          <a:chExt cx="0" cy="0"/>
        </a:xfrm>
      </p:grpSpPr>
      <p:pic>
        <p:nvPicPr>
          <p:cNvPr id="6" name="Imagen 4" descr="Forma, Círculo">
            <a:extLst>
              <a:ext uri="{FF2B5EF4-FFF2-40B4-BE49-F238E27FC236}">
                <a16:creationId xmlns:a16="http://schemas.microsoft.com/office/drawing/2014/main" id="{52A22335-AD33-EFC5-F7A6-D6F8F7310F98}"/>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D8EBC5F7-1411-FB40-A1D4-8895ACBFA139}"/>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AE318628-DA3C-CC3D-39AE-2220C7E88AD4}"/>
              </a:ext>
            </a:extLst>
          </p:cNvPr>
          <p:cNvPicPr>
            <a:picLocks noChangeAspect="1"/>
          </p:cNvPicPr>
          <p:nvPr/>
        </p:nvPicPr>
        <p:blipFill>
          <a:blip r:embed="rId4"/>
          <a:stretch>
            <a:fillRect/>
          </a:stretch>
        </p:blipFill>
        <p:spPr>
          <a:xfrm>
            <a:off x="9975970" y="308220"/>
            <a:ext cx="1740691" cy="476696"/>
          </a:xfrm>
          <a:prstGeom prst="rect">
            <a:avLst/>
          </a:prstGeom>
        </p:spPr>
      </p:pic>
      <p:pic>
        <p:nvPicPr>
          <p:cNvPr id="7" name="Imagen 6">
            <a:extLst>
              <a:ext uri="{FF2B5EF4-FFF2-40B4-BE49-F238E27FC236}">
                <a16:creationId xmlns:a16="http://schemas.microsoft.com/office/drawing/2014/main" id="{4EB69378-1C79-DAA2-111A-EB75AC838528}"/>
              </a:ext>
            </a:extLst>
          </p:cNvPr>
          <p:cNvPicPr>
            <a:picLocks noChangeAspect="1"/>
          </p:cNvPicPr>
          <p:nvPr/>
        </p:nvPicPr>
        <p:blipFill>
          <a:blip r:embed="rId5"/>
          <a:stretch>
            <a:fillRect/>
          </a:stretch>
        </p:blipFill>
        <p:spPr>
          <a:xfrm>
            <a:off x="7135695" y="308220"/>
            <a:ext cx="2470318" cy="434870"/>
          </a:xfrm>
          <a:prstGeom prst="rect">
            <a:avLst/>
          </a:prstGeom>
        </p:spPr>
      </p:pic>
      <p:pic>
        <p:nvPicPr>
          <p:cNvPr id="1026" name="Picture 2">
            <a:extLst>
              <a:ext uri="{FF2B5EF4-FFF2-40B4-BE49-F238E27FC236}">
                <a16:creationId xmlns:a16="http://schemas.microsoft.com/office/drawing/2014/main" id="{1F5C3706-598B-CF5D-F00F-7353ADC5BCB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4350" y="2116667"/>
            <a:ext cx="9021620" cy="3353962"/>
          </a:xfrm>
          <a:prstGeom prst="rect">
            <a:avLst/>
          </a:prstGeom>
          <a:noFill/>
          <a:extLst>
            <a:ext uri="{909E8E84-426E-40DD-AFC4-6F175D3DCCD1}">
              <a14:hiddenFill xmlns:a14="http://schemas.microsoft.com/office/drawing/2010/main">
                <a:solidFill>
                  <a:srgbClr val="FFFFFF"/>
                </a:solidFill>
              </a14:hiddenFill>
            </a:ext>
          </a:extLst>
        </p:spPr>
      </p:pic>
      <p:sp>
        <p:nvSpPr>
          <p:cNvPr id="13" name="Título 1">
            <a:extLst>
              <a:ext uri="{FF2B5EF4-FFF2-40B4-BE49-F238E27FC236}">
                <a16:creationId xmlns:a16="http://schemas.microsoft.com/office/drawing/2014/main" id="{5048352A-F71A-B02D-2A8F-0DE180789F20}"/>
              </a:ext>
            </a:extLst>
          </p:cNvPr>
          <p:cNvSpPr>
            <a:spLocks noGrp="1"/>
          </p:cNvSpPr>
          <p:nvPr>
            <p:ph type="title"/>
          </p:nvPr>
        </p:nvSpPr>
        <p:spPr>
          <a:xfrm>
            <a:off x="654518" y="365125"/>
            <a:ext cx="10938824" cy="1339940"/>
          </a:xfrm>
        </p:spPr>
        <p:txBody>
          <a:bodyPr>
            <a:normAutofit/>
          </a:bodyPr>
          <a:lstStyle/>
          <a:p>
            <a:r>
              <a:rPr lang="es-ES" b="1" dirty="0">
                <a:solidFill>
                  <a:srgbClr val="D83D0E"/>
                </a:solidFill>
                <a:latin typeface="Arial" panose="020B0604020202020204" pitchFamily="34" charset="0"/>
                <a:cs typeface="Arial" panose="020B0604020202020204" pitchFamily="34" charset="0"/>
              </a:rPr>
              <a:t>Encabezado</a:t>
            </a:r>
          </a:p>
        </p:txBody>
      </p:sp>
    </p:spTree>
    <p:extLst>
      <p:ext uri="{BB962C8B-B14F-4D97-AF65-F5344CB8AC3E}">
        <p14:creationId xmlns:p14="http://schemas.microsoft.com/office/powerpoint/2010/main" val="156962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AC244-78C1-7D4D-628F-B54E6B66A40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F3512EB-8589-BCD9-8C05-4BA956E3CBB4}"/>
              </a:ext>
            </a:extLst>
          </p:cNvPr>
          <p:cNvSpPr>
            <a:spLocks noGrp="1"/>
          </p:cNvSpPr>
          <p:nvPr>
            <p:ph type="title"/>
          </p:nvPr>
        </p:nvSpPr>
        <p:spPr>
          <a:xfrm>
            <a:off x="654518" y="365125"/>
            <a:ext cx="10938824" cy="1339940"/>
          </a:xfrm>
        </p:spPr>
        <p:txBody>
          <a:bodyPr>
            <a:normAutofit/>
          </a:bodyPr>
          <a:lstStyle/>
          <a:p>
            <a:r>
              <a:rPr lang="es-ES" b="1" dirty="0">
                <a:solidFill>
                  <a:srgbClr val="D83D0E"/>
                </a:solidFill>
                <a:latin typeface="Arial" panose="020B0604020202020204" pitchFamily="34" charset="0"/>
                <a:cs typeface="Arial" panose="020B0604020202020204" pitchFamily="34" charset="0"/>
              </a:rPr>
              <a:t>Periodo de liquidación </a:t>
            </a:r>
          </a:p>
        </p:txBody>
      </p:sp>
      <p:sp>
        <p:nvSpPr>
          <p:cNvPr id="3" name="Marcador de contenido 2">
            <a:extLst>
              <a:ext uri="{FF2B5EF4-FFF2-40B4-BE49-F238E27FC236}">
                <a16:creationId xmlns:a16="http://schemas.microsoft.com/office/drawing/2014/main" id="{92748F47-126B-3FBA-EF94-1FA3356857E4}"/>
              </a:ext>
            </a:extLst>
          </p:cNvPr>
          <p:cNvSpPr>
            <a:spLocks noGrp="1"/>
          </p:cNvSpPr>
          <p:nvPr>
            <p:ph idx="1"/>
          </p:nvPr>
        </p:nvSpPr>
        <p:spPr>
          <a:xfrm>
            <a:off x="665672" y="1825625"/>
            <a:ext cx="10946920" cy="4351338"/>
          </a:xfrm>
        </p:spPr>
        <p:txBody>
          <a:bodyPr vert="horz" lIns="91440" tIns="45720" rIns="91440" bIns="45720" rtlCol="0" anchor="t">
            <a:normAutofit/>
          </a:bodyPr>
          <a:lstStyle/>
          <a:p>
            <a:pPr>
              <a:lnSpc>
                <a:spcPct val="150000"/>
              </a:lnSpc>
            </a:pPr>
            <a:r>
              <a:rPr lang="es-ES" sz="1800" dirty="0">
                <a:solidFill>
                  <a:srgbClr val="000000"/>
                </a:solidFill>
                <a:latin typeface="Arial" panose="020B0604020202020204" pitchFamily="34" charset="0"/>
                <a:cs typeface="Arial" panose="020B0604020202020204" pitchFamily="34" charset="0"/>
              </a:rPr>
              <a:t>El periodo de liquidación aparece en mayor medida debajo del encabezado e </a:t>
            </a:r>
            <a:r>
              <a:rPr lang="es-ES" sz="1800" b="1" dirty="0">
                <a:solidFill>
                  <a:srgbClr val="000000"/>
                </a:solidFill>
                <a:latin typeface="Arial" panose="020B0604020202020204" pitchFamily="34" charset="0"/>
                <a:cs typeface="Arial" panose="020B0604020202020204" pitchFamily="34" charset="0"/>
              </a:rPr>
              <a:t>indica el mes al que corresponde la nómina y a que días dentro de ese mes</a:t>
            </a:r>
            <a:r>
              <a:rPr lang="es-ES" sz="1800" dirty="0">
                <a:solidFill>
                  <a:srgbClr val="000000"/>
                </a:solidFill>
                <a:latin typeface="Arial" panose="020B0604020202020204" pitchFamily="34" charset="0"/>
                <a:cs typeface="Arial" panose="020B0604020202020204" pitchFamily="34" charset="0"/>
              </a:rPr>
              <a:t>. </a:t>
            </a:r>
          </a:p>
          <a:p>
            <a:pPr>
              <a:lnSpc>
                <a:spcPct val="150000"/>
              </a:lnSpc>
            </a:pPr>
            <a:r>
              <a:rPr lang="es-ES" sz="1800" dirty="0">
                <a:solidFill>
                  <a:srgbClr val="000000"/>
                </a:solidFill>
                <a:latin typeface="Arial" panose="020B0604020202020204" pitchFamily="34" charset="0"/>
                <a:cs typeface="Arial" panose="020B0604020202020204" pitchFamily="34" charset="0"/>
              </a:rPr>
              <a:t>Además, debe indicar la </a:t>
            </a:r>
            <a:r>
              <a:rPr lang="es-ES" sz="1800" b="1" dirty="0">
                <a:solidFill>
                  <a:srgbClr val="000000"/>
                </a:solidFill>
                <a:latin typeface="Arial" panose="020B0604020202020204" pitchFamily="34" charset="0"/>
                <a:cs typeface="Arial" panose="020B0604020202020204" pitchFamily="34" charset="0"/>
              </a:rPr>
              <a:t>totalidad</a:t>
            </a:r>
            <a:r>
              <a:rPr lang="es-ES" sz="1800" dirty="0">
                <a:solidFill>
                  <a:srgbClr val="000000"/>
                </a:solidFill>
                <a:latin typeface="Arial" panose="020B0604020202020204" pitchFamily="34" charset="0"/>
                <a:cs typeface="Arial" panose="020B0604020202020204" pitchFamily="34" charset="0"/>
              </a:rPr>
              <a:t> de días a los que se refiere la nómina. </a:t>
            </a:r>
          </a:p>
          <a:p>
            <a:pPr>
              <a:lnSpc>
                <a:spcPct val="150000"/>
              </a:lnSpc>
            </a:pPr>
            <a:r>
              <a:rPr lang="es-ES" sz="1800" dirty="0">
                <a:solidFill>
                  <a:srgbClr val="000000"/>
                </a:solidFill>
                <a:latin typeface="Arial" panose="020B0604020202020204" pitchFamily="34" charset="0"/>
                <a:cs typeface="Arial" panose="020B0604020202020204" pitchFamily="34" charset="0"/>
              </a:rPr>
              <a:t>En principio puede venir de 3 maneras distintas. Es decir:</a:t>
            </a:r>
          </a:p>
          <a:p>
            <a:pPr marL="800100" lvl="1" indent="-342900">
              <a:lnSpc>
                <a:spcPct val="150000"/>
              </a:lnSpc>
              <a:buFont typeface="+mj-lt"/>
              <a:buAutoNum type="arabicPeriod"/>
            </a:pPr>
            <a:r>
              <a:rPr lang="es-ES" sz="1800" dirty="0">
                <a:solidFill>
                  <a:srgbClr val="000000"/>
                </a:solidFill>
                <a:latin typeface="Arial" panose="020B0604020202020204" pitchFamily="34" charset="0"/>
                <a:cs typeface="Arial" panose="020B0604020202020204" pitchFamily="34" charset="0"/>
              </a:rPr>
              <a:t>puede indicar que todos los meses son a 30 días, independientemente que los meses tengan 28 o 31 días</a:t>
            </a:r>
          </a:p>
          <a:p>
            <a:pPr marL="800100" lvl="1" indent="-342900">
              <a:lnSpc>
                <a:spcPct val="150000"/>
              </a:lnSpc>
              <a:buFont typeface="+mj-lt"/>
              <a:buAutoNum type="arabicPeriod"/>
            </a:pPr>
            <a:r>
              <a:rPr lang="es-ES" sz="1800" dirty="0">
                <a:solidFill>
                  <a:srgbClr val="000000"/>
                </a:solidFill>
                <a:latin typeface="Arial" panose="020B0604020202020204" pitchFamily="34" charset="0"/>
                <a:cs typeface="Arial" panose="020B0604020202020204" pitchFamily="34" charset="0"/>
              </a:rPr>
              <a:t>pueden indicar solo los días naturales</a:t>
            </a:r>
          </a:p>
          <a:p>
            <a:pPr marL="800100" lvl="1" indent="-342900">
              <a:lnSpc>
                <a:spcPct val="150000"/>
              </a:lnSpc>
              <a:buFont typeface="+mj-lt"/>
              <a:buAutoNum type="arabicPeriod"/>
            </a:pPr>
            <a:r>
              <a:rPr lang="es-ES" sz="1800" dirty="0">
                <a:solidFill>
                  <a:srgbClr val="000000"/>
                </a:solidFill>
                <a:latin typeface="Arial" panose="020B0604020202020204" pitchFamily="34" charset="0"/>
                <a:cs typeface="Arial" panose="020B0604020202020204" pitchFamily="34" charset="0"/>
              </a:rPr>
              <a:t>o bien los días laborables. </a:t>
            </a:r>
          </a:p>
          <a:p>
            <a:pPr marL="0" indent="0">
              <a:lnSpc>
                <a:spcPct val="150000"/>
              </a:lnSpc>
              <a:buNone/>
            </a:pPr>
            <a:r>
              <a:rPr lang="es-ES" sz="1800" b="1" dirty="0">
                <a:solidFill>
                  <a:srgbClr val="D83D0E"/>
                </a:solidFill>
                <a:latin typeface="Arial" panose="020B0604020202020204" pitchFamily="34" charset="0"/>
                <a:cs typeface="Arial" panose="020B0604020202020204" pitchFamily="34" charset="0"/>
              </a:rPr>
              <a:t>Nota: </a:t>
            </a:r>
            <a:r>
              <a:rPr lang="es-ES" sz="1800" dirty="0">
                <a:solidFill>
                  <a:srgbClr val="000000"/>
                </a:solidFill>
                <a:latin typeface="Arial" panose="020B0604020202020204" pitchFamily="34" charset="0"/>
                <a:cs typeface="Arial" panose="020B0604020202020204" pitchFamily="34" charset="0"/>
              </a:rPr>
              <a:t>En ECOM es sobre 30 días. </a:t>
            </a:r>
          </a:p>
        </p:txBody>
      </p:sp>
      <p:pic>
        <p:nvPicPr>
          <p:cNvPr id="6" name="Imagen 4" descr="Forma, Círculo">
            <a:extLst>
              <a:ext uri="{FF2B5EF4-FFF2-40B4-BE49-F238E27FC236}">
                <a16:creationId xmlns:a16="http://schemas.microsoft.com/office/drawing/2014/main" id="{065B4A9B-73ED-BE3B-0F12-39E5D16DF47C}"/>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0689D907-8C9B-4A91-BE3E-50865A06B6FF}"/>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35605B25-68F1-EFDB-C3B3-4BDA9A4C2667}"/>
              </a:ext>
            </a:extLst>
          </p:cNvPr>
          <p:cNvPicPr>
            <a:picLocks noChangeAspect="1"/>
          </p:cNvPicPr>
          <p:nvPr/>
        </p:nvPicPr>
        <p:blipFill>
          <a:blip r:embed="rId4"/>
          <a:stretch>
            <a:fillRect/>
          </a:stretch>
        </p:blipFill>
        <p:spPr>
          <a:xfrm>
            <a:off x="7135695" y="308220"/>
            <a:ext cx="2470318" cy="434870"/>
          </a:xfrm>
          <a:prstGeom prst="rect">
            <a:avLst/>
          </a:prstGeom>
        </p:spPr>
      </p:pic>
      <p:pic>
        <p:nvPicPr>
          <p:cNvPr id="7" name="Imagen 6">
            <a:extLst>
              <a:ext uri="{FF2B5EF4-FFF2-40B4-BE49-F238E27FC236}">
                <a16:creationId xmlns:a16="http://schemas.microsoft.com/office/drawing/2014/main" id="{A530B621-10ED-F6C5-B516-622B6F107CE5}"/>
              </a:ext>
            </a:extLst>
          </p:cNvPr>
          <p:cNvPicPr>
            <a:picLocks noChangeAspect="1"/>
          </p:cNvPicPr>
          <p:nvPr/>
        </p:nvPicPr>
        <p:blipFill>
          <a:blip r:embed="rId5"/>
          <a:stretch>
            <a:fillRect/>
          </a:stretch>
        </p:blipFill>
        <p:spPr>
          <a:xfrm>
            <a:off x="9975970" y="308220"/>
            <a:ext cx="1740691" cy="476696"/>
          </a:xfrm>
          <a:prstGeom prst="rect">
            <a:avLst/>
          </a:prstGeom>
        </p:spPr>
      </p:pic>
    </p:spTree>
    <p:extLst>
      <p:ext uri="{BB962C8B-B14F-4D97-AF65-F5344CB8AC3E}">
        <p14:creationId xmlns:p14="http://schemas.microsoft.com/office/powerpoint/2010/main" val="1691245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2DF99-C2A9-F8E4-90A6-D055CE789CF9}"/>
            </a:ext>
          </a:extLst>
        </p:cNvPr>
        <p:cNvGrpSpPr/>
        <p:nvPr/>
      </p:nvGrpSpPr>
      <p:grpSpPr>
        <a:xfrm>
          <a:off x="0" y="0"/>
          <a:ext cx="0" cy="0"/>
          <a:chOff x="0" y="0"/>
          <a:chExt cx="0" cy="0"/>
        </a:xfrm>
      </p:grpSpPr>
      <p:pic>
        <p:nvPicPr>
          <p:cNvPr id="6" name="Imagen 4" descr="Forma, Círculo">
            <a:extLst>
              <a:ext uri="{FF2B5EF4-FFF2-40B4-BE49-F238E27FC236}">
                <a16:creationId xmlns:a16="http://schemas.microsoft.com/office/drawing/2014/main" id="{E1A4C0F7-A465-C813-42DF-C80A32B0132B}"/>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E43CB30F-3106-BCDC-00E0-BFDAB89BCA19}"/>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A5447A55-66A8-9B75-F8AD-BACAEC0FFE23}"/>
              </a:ext>
            </a:extLst>
          </p:cNvPr>
          <p:cNvPicPr>
            <a:picLocks noChangeAspect="1"/>
          </p:cNvPicPr>
          <p:nvPr/>
        </p:nvPicPr>
        <p:blipFill>
          <a:blip r:embed="rId4"/>
          <a:stretch>
            <a:fillRect/>
          </a:stretch>
        </p:blipFill>
        <p:spPr>
          <a:xfrm>
            <a:off x="9975970" y="308220"/>
            <a:ext cx="1740691" cy="476696"/>
          </a:xfrm>
          <a:prstGeom prst="rect">
            <a:avLst/>
          </a:prstGeom>
        </p:spPr>
      </p:pic>
      <p:pic>
        <p:nvPicPr>
          <p:cNvPr id="7" name="Imagen 6">
            <a:extLst>
              <a:ext uri="{FF2B5EF4-FFF2-40B4-BE49-F238E27FC236}">
                <a16:creationId xmlns:a16="http://schemas.microsoft.com/office/drawing/2014/main" id="{F022A160-B976-428F-6F5F-F455581D8DE7}"/>
              </a:ext>
            </a:extLst>
          </p:cNvPr>
          <p:cNvPicPr>
            <a:picLocks noChangeAspect="1"/>
          </p:cNvPicPr>
          <p:nvPr/>
        </p:nvPicPr>
        <p:blipFill>
          <a:blip r:embed="rId5"/>
          <a:stretch>
            <a:fillRect/>
          </a:stretch>
        </p:blipFill>
        <p:spPr>
          <a:xfrm>
            <a:off x="7135695" y="308220"/>
            <a:ext cx="2470318" cy="434870"/>
          </a:xfrm>
          <a:prstGeom prst="rect">
            <a:avLst/>
          </a:prstGeom>
        </p:spPr>
      </p:pic>
      <p:pic>
        <p:nvPicPr>
          <p:cNvPr id="1026" name="Picture 2">
            <a:extLst>
              <a:ext uri="{FF2B5EF4-FFF2-40B4-BE49-F238E27FC236}">
                <a16:creationId xmlns:a16="http://schemas.microsoft.com/office/drawing/2014/main" id="{E5D4A163-5974-0B80-6A10-FAE8349F182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4350" y="2116667"/>
            <a:ext cx="9021620" cy="3353962"/>
          </a:xfrm>
          <a:prstGeom prst="rect">
            <a:avLst/>
          </a:prstGeom>
          <a:noFill/>
          <a:extLst>
            <a:ext uri="{909E8E84-426E-40DD-AFC4-6F175D3DCCD1}">
              <a14:hiddenFill xmlns:a14="http://schemas.microsoft.com/office/drawing/2010/main">
                <a:solidFill>
                  <a:srgbClr val="FFFFFF"/>
                </a:solidFill>
              </a14:hiddenFill>
            </a:ext>
          </a:extLst>
        </p:spPr>
      </p:pic>
      <p:sp>
        <p:nvSpPr>
          <p:cNvPr id="8" name="Título 1">
            <a:extLst>
              <a:ext uri="{FF2B5EF4-FFF2-40B4-BE49-F238E27FC236}">
                <a16:creationId xmlns:a16="http://schemas.microsoft.com/office/drawing/2014/main" id="{F2D82C10-6A3E-4280-B2D1-4BE4659CEE0E}"/>
              </a:ext>
            </a:extLst>
          </p:cNvPr>
          <p:cNvSpPr txBox="1">
            <a:spLocks/>
          </p:cNvSpPr>
          <p:nvPr/>
        </p:nvSpPr>
        <p:spPr>
          <a:xfrm>
            <a:off x="954350" y="776727"/>
            <a:ext cx="7846015" cy="133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b="1" dirty="0">
                <a:solidFill>
                  <a:srgbClr val="D83D0E"/>
                </a:solidFill>
                <a:latin typeface="Arial" panose="020B0604020202020204" pitchFamily="34" charset="0"/>
                <a:cs typeface="Arial" panose="020B0604020202020204" pitchFamily="34" charset="0"/>
              </a:rPr>
              <a:t>Periodo de liquidación </a:t>
            </a:r>
          </a:p>
        </p:txBody>
      </p:sp>
      <p:sp>
        <p:nvSpPr>
          <p:cNvPr id="9" name="Rectángulo 8">
            <a:extLst>
              <a:ext uri="{FF2B5EF4-FFF2-40B4-BE49-F238E27FC236}">
                <a16:creationId xmlns:a16="http://schemas.microsoft.com/office/drawing/2014/main" id="{E3D196C7-C6BC-D422-1B5A-6EADD21A71BD}"/>
              </a:ext>
            </a:extLst>
          </p:cNvPr>
          <p:cNvSpPr/>
          <p:nvPr/>
        </p:nvSpPr>
        <p:spPr>
          <a:xfrm>
            <a:off x="5334000" y="4385733"/>
            <a:ext cx="4852260" cy="875494"/>
          </a:xfrm>
          <a:prstGeom prst="rect">
            <a:avLst/>
          </a:prstGeom>
          <a:noFill/>
          <a:ln w="38100">
            <a:solidFill>
              <a:srgbClr val="D83D0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675184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BED5D5-E253-5AEE-9F9D-F8D1A0730AC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9014AA6-E431-8D58-44D6-C34F7FB52760}"/>
              </a:ext>
            </a:extLst>
          </p:cNvPr>
          <p:cNvSpPr>
            <a:spLocks noGrp="1"/>
          </p:cNvSpPr>
          <p:nvPr>
            <p:ph type="title"/>
          </p:nvPr>
        </p:nvSpPr>
        <p:spPr>
          <a:xfrm>
            <a:off x="654518" y="365125"/>
            <a:ext cx="10938824" cy="1339940"/>
          </a:xfrm>
        </p:spPr>
        <p:txBody>
          <a:bodyPr>
            <a:normAutofit/>
          </a:bodyPr>
          <a:lstStyle/>
          <a:p>
            <a:r>
              <a:rPr lang="es-ES" b="1" dirty="0">
                <a:solidFill>
                  <a:srgbClr val="D83D0E"/>
                </a:solidFill>
                <a:latin typeface="Arial" panose="020B0604020202020204" pitchFamily="34" charset="0"/>
                <a:cs typeface="Arial" panose="020B0604020202020204" pitchFamily="34" charset="0"/>
              </a:rPr>
              <a:t>Percepciones</a:t>
            </a:r>
          </a:p>
        </p:txBody>
      </p:sp>
      <p:sp>
        <p:nvSpPr>
          <p:cNvPr id="3" name="Marcador de contenido 2">
            <a:extLst>
              <a:ext uri="{FF2B5EF4-FFF2-40B4-BE49-F238E27FC236}">
                <a16:creationId xmlns:a16="http://schemas.microsoft.com/office/drawing/2014/main" id="{710E2F00-F2C1-4718-7DBA-E42BE637BCB8}"/>
              </a:ext>
            </a:extLst>
          </p:cNvPr>
          <p:cNvSpPr>
            <a:spLocks noGrp="1"/>
          </p:cNvSpPr>
          <p:nvPr>
            <p:ph idx="1"/>
          </p:nvPr>
        </p:nvSpPr>
        <p:spPr>
          <a:xfrm>
            <a:off x="665672" y="1825625"/>
            <a:ext cx="10946920" cy="4351338"/>
          </a:xfrm>
        </p:spPr>
        <p:txBody>
          <a:bodyPr vert="horz" lIns="91440" tIns="45720" rIns="91440" bIns="45720" rtlCol="0" anchor="t">
            <a:normAutofit/>
          </a:bodyPr>
          <a:lstStyle/>
          <a:p>
            <a:pPr marL="0" indent="0">
              <a:lnSpc>
                <a:spcPct val="150000"/>
              </a:lnSpc>
              <a:buNone/>
            </a:pPr>
            <a:r>
              <a:rPr lang="es-ES" sz="1800" b="1" dirty="0">
                <a:solidFill>
                  <a:srgbClr val="D83D0E"/>
                </a:solidFill>
                <a:latin typeface="Arial" panose="020B0604020202020204" pitchFamily="34" charset="0"/>
                <a:cs typeface="Arial" panose="020B0604020202020204" pitchFamily="34" charset="0"/>
              </a:rPr>
              <a:t>Percepción Salarial (Ingreso)</a:t>
            </a:r>
          </a:p>
          <a:p>
            <a:pPr>
              <a:lnSpc>
                <a:spcPct val="150000"/>
              </a:lnSpc>
            </a:pPr>
            <a:r>
              <a:rPr lang="es-ES" sz="1800" dirty="0">
                <a:solidFill>
                  <a:srgbClr val="000000"/>
                </a:solidFill>
                <a:latin typeface="Arial" panose="020B0604020202020204" pitchFamily="34" charset="0"/>
                <a:cs typeface="Arial" panose="020B0604020202020204" pitchFamily="34" charset="0"/>
              </a:rPr>
              <a:t>Son los ingresos que obtiene el trabajador por su rendimiento profesional repartido en varias partidas. </a:t>
            </a:r>
          </a:p>
          <a:p>
            <a:pPr marL="0" indent="0">
              <a:lnSpc>
                <a:spcPct val="150000"/>
              </a:lnSpc>
              <a:buNone/>
            </a:pPr>
            <a:endParaRPr lang="es-ES" sz="1800" dirty="0">
              <a:solidFill>
                <a:srgbClr val="000000"/>
              </a:solidFill>
              <a:latin typeface="Arial" panose="020B0604020202020204" pitchFamily="34" charset="0"/>
              <a:cs typeface="Arial" panose="020B0604020202020204" pitchFamily="34" charset="0"/>
            </a:endParaRPr>
          </a:p>
          <a:p>
            <a:pPr marL="0" indent="0">
              <a:lnSpc>
                <a:spcPct val="150000"/>
              </a:lnSpc>
              <a:buNone/>
            </a:pPr>
            <a:r>
              <a:rPr lang="es-ES" sz="1800" b="1" dirty="0">
                <a:solidFill>
                  <a:srgbClr val="D83D0E"/>
                </a:solidFill>
                <a:latin typeface="Arial" panose="020B0604020202020204" pitchFamily="34" charset="0"/>
                <a:cs typeface="Arial" panose="020B0604020202020204" pitchFamily="34" charset="0"/>
              </a:rPr>
              <a:t>Salario Base </a:t>
            </a:r>
          </a:p>
          <a:p>
            <a:pPr>
              <a:lnSpc>
                <a:spcPct val="150000"/>
              </a:lnSpc>
            </a:pPr>
            <a:r>
              <a:rPr lang="es-ES" sz="1800" dirty="0">
                <a:solidFill>
                  <a:srgbClr val="000000"/>
                </a:solidFill>
                <a:latin typeface="Arial" panose="020B0604020202020204" pitchFamily="34" charset="0"/>
                <a:cs typeface="Arial" panose="020B0604020202020204" pitchFamily="34" charset="0"/>
              </a:rPr>
              <a:t>Sujeta a la categoría profesional determinada por el convenio colectivo. Es además un acuerdo entre trabajador y empresario reflejado en un contrato de trabajo. </a:t>
            </a:r>
          </a:p>
        </p:txBody>
      </p:sp>
      <p:pic>
        <p:nvPicPr>
          <p:cNvPr id="6" name="Imagen 4" descr="Forma, Círculo">
            <a:extLst>
              <a:ext uri="{FF2B5EF4-FFF2-40B4-BE49-F238E27FC236}">
                <a16:creationId xmlns:a16="http://schemas.microsoft.com/office/drawing/2014/main" id="{5293CBC9-5A6B-D367-D547-4858098E5D22}"/>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03EEF001-6897-73E5-51D3-C4AB91BB1CFA}"/>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0E4A8E82-2F87-797C-E78F-18490378C7FA}"/>
              </a:ext>
            </a:extLst>
          </p:cNvPr>
          <p:cNvPicPr>
            <a:picLocks noChangeAspect="1"/>
          </p:cNvPicPr>
          <p:nvPr/>
        </p:nvPicPr>
        <p:blipFill>
          <a:blip r:embed="rId4"/>
          <a:stretch>
            <a:fillRect/>
          </a:stretch>
        </p:blipFill>
        <p:spPr>
          <a:xfrm>
            <a:off x="7135695" y="308220"/>
            <a:ext cx="2470318" cy="434870"/>
          </a:xfrm>
          <a:prstGeom prst="rect">
            <a:avLst/>
          </a:prstGeom>
        </p:spPr>
      </p:pic>
      <p:pic>
        <p:nvPicPr>
          <p:cNvPr id="7" name="Imagen 6">
            <a:extLst>
              <a:ext uri="{FF2B5EF4-FFF2-40B4-BE49-F238E27FC236}">
                <a16:creationId xmlns:a16="http://schemas.microsoft.com/office/drawing/2014/main" id="{8F67AD14-A7A6-F907-05CC-C307DB7EA8BA}"/>
              </a:ext>
            </a:extLst>
          </p:cNvPr>
          <p:cNvPicPr>
            <a:picLocks noChangeAspect="1"/>
          </p:cNvPicPr>
          <p:nvPr/>
        </p:nvPicPr>
        <p:blipFill>
          <a:blip r:embed="rId5"/>
          <a:stretch>
            <a:fillRect/>
          </a:stretch>
        </p:blipFill>
        <p:spPr>
          <a:xfrm>
            <a:off x="9975970" y="308220"/>
            <a:ext cx="1740691" cy="476696"/>
          </a:xfrm>
          <a:prstGeom prst="rect">
            <a:avLst/>
          </a:prstGeom>
        </p:spPr>
      </p:pic>
    </p:spTree>
    <p:extLst>
      <p:ext uri="{BB962C8B-B14F-4D97-AF65-F5344CB8AC3E}">
        <p14:creationId xmlns:p14="http://schemas.microsoft.com/office/powerpoint/2010/main" val="1726243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5B6A9-3758-CB66-A08C-C6F71B82D16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1ECB3EE-FE17-9F01-BC19-B401731F52D8}"/>
              </a:ext>
            </a:extLst>
          </p:cNvPr>
          <p:cNvSpPr>
            <a:spLocks noGrp="1"/>
          </p:cNvSpPr>
          <p:nvPr>
            <p:ph type="title"/>
          </p:nvPr>
        </p:nvSpPr>
        <p:spPr>
          <a:xfrm>
            <a:off x="654518" y="365125"/>
            <a:ext cx="10938824" cy="1339940"/>
          </a:xfrm>
        </p:spPr>
        <p:txBody>
          <a:bodyPr>
            <a:normAutofit/>
          </a:bodyPr>
          <a:lstStyle/>
          <a:p>
            <a:r>
              <a:rPr lang="es-ES" b="1" dirty="0">
                <a:solidFill>
                  <a:srgbClr val="D83D0E"/>
                </a:solidFill>
                <a:latin typeface="Arial" panose="020B0604020202020204" pitchFamily="34" charset="0"/>
                <a:cs typeface="Arial" panose="020B0604020202020204" pitchFamily="34" charset="0"/>
              </a:rPr>
              <a:t>Complementos salariales</a:t>
            </a:r>
          </a:p>
        </p:txBody>
      </p:sp>
      <p:sp>
        <p:nvSpPr>
          <p:cNvPr id="3" name="Marcador de contenido 2">
            <a:extLst>
              <a:ext uri="{FF2B5EF4-FFF2-40B4-BE49-F238E27FC236}">
                <a16:creationId xmlns:a16="http://schemas.microsoft.com/office/drawing/2014/main" id="{A41C0724-9785-0C06-975D-674DE7874293}"/>
              </a:ext>
            </a:extLst>
          </p:cNvPr>
          <p:cNvSpPr>
            <a:spLocks noGrp="1"/>
          </p:cNvSpPr>
          <p:nvPr>
            <p:ph idx="1"/>
          </p:nvPr>
        </p:nvSpPr>
        <p:spPr>
          <a:xfrm>
            <a:off x="665672" y="1825625"/>
            <a:ext cx="10946920" cy="4351338"/>
          </a:xfrm>
        </p:spPr>
        <p:txBody>
          <a:bodyPr vert="horz" lIns="91440" tIns="45720" rIns="91440" bIns="45720" rtlCol="0" anchor="t">
            <a:normAutofit/>
          </a:bodyPr>
          <a:lstStyle/>
          <a:p>
            <a:r>
              <a:rPr lang="es-ES" sz="1800" b="1" dirty="0">
                <a:solidFill>
                  <a:srgbClr val="000000"/>
                </a:solidFill>
                <a:latin typeface="Arial" panose="020B0604020202020204" pitchFamily="34" charset="0"/>
                <a:cs typeface="Arial" panose="020B0604020202020204" pitchFamily="34" charset="0"/>
              </a:rPr>
              <a:t>Plus de Actividad</a:t>
            </a:r>
            <a:r>
              <a:rPr lang="es-ES" sz="1800" dirty="0">
                <a:solidFill>
                  <a:srgbClr val="000000"/>
                </a:solidFill>
                <a:latin typeface="Arial" panose="020B0604020202020204" pitchFamily="34" charset="0"/>
                <a:cs typeface="Arial" panose="020B0604020202020204" pitchFamily="34" charset="0"/>
              </a:rPr>
              <a:t>: Horas extras y/o horas complementarias dependiendo de las horas contratadas.  </a:t>
            </a:r>
          </a:p>
          <a:p>
            <a:endParaRPr lang="es-ES" sz="1800" dirty="0">
              <a:solidFill>
                <a:srgbClr val="000000"/>
              </a:solidFill>
              <a:latin typeface="Arial" panose="020B0604020202020204" pitchFamily="34" charset="0"/>
              <a:cs typeface="Arial" panose="020B0604020202020204" pitchFamily="34" charset="0"/>
            </a:endParaRPr>
          </a:p>
          <a:p>
            <a:r>
              <a:rPr lang="es-ES" sz="1800" b="1" dirty="0">
                <a:solidFill>
                  <a:srgbClr val="000000"/>
                </a:solidFill>
                <a:latin typeface="Arial" panose="020B0604020202020204" pitchFamily="34" charset="0"/>
                <a:cs typeface="Arial" panose="020B0604020202020204" pitchFamily="34" charset="0"/>
              </a:rPr>
              <a:t>Plus</a:t>
            </a:r>
            <a:r>
              <a:rPr lang="es-ES" sz="1800" dirty="0">
                <a:solidFill>
                  <a:srgbClr val="000000"/>
                </a:solidFill>
                <a:latin typeface="Arial" panose="020B0604020202020204" pitchFamily="34" charset="0"/>
                <a:cs typeface="Arial" panose="020B0604020202020204" pitchFamily="34" charset="0"/>
              </a:rPr>
              <a:t>es de </a:t>
            </a:r>
            <a:r>
              <a:rPr lang="es-ES" sz="1800" b="1" dirty="0">
                <a:solidFill>
                  <a:srgbClr val="000000"/>
                </a:solidFill>
                <a:latin typeface="Arial" panose="020B0604020202020204" pitchFamily="34" charset="0"/>
                <a:cs typeface="Arial" panose="020B0604020202020204" pitchFamily="34" charset="0"/>
              </a:rPr>
              <a:t>Nocturnidad</a:t>
            </a:r>
            <a:r>
              <a:rPr lang="es-ES" sz="1800" dirty="0">
                <a:solidFill>
                  <a:srgbClr val="000000"/>
                </a:solidFill>
                <a:latin typeface="Arial" panose="020B0604020202020204" pitchFamily="34" charset="0"/>
                <a:cs typeface="Arial" panose="020B0604020202020204" pitchFamily="34" charset="0"/>
              </a:rPr>
              <a:t> y </a:t>
            </a:r>
            <a:r>
              <a:rPr lang="es-ES" sz="1800" b="1" dirty="0">
                <a:solidFill>
                  <a:srgbClr val="000000"/>
                </a:solidFill>
                <a:latin typeface="Arial" panose="020B0604020202020204" pitchFamily="34" charset="0"/>
                <a:cs typeface="Arial" panose="020B0604020202020204" pitchFamily="34" charset="0"/>
              </a:rPr>
              <a:t>Festividad</a:t>
            </a:r>
            <a:r>
              <a:rPr lang="es-ES" sz="1800" dirty="0">
                <a:solidFill>
                  <a:srgbClr val="000000"/>
                </a:solidFill>
                <a:latin typeface="Arial" panose="020B0604020202020204" pitchFamily="34" charset="0"/>
                <a:cs typeface="Arial" panose="020B0604020202020204" pitchFamily="34" charset="0"/>
              </a:rPr>
              <a:t> (2,66€/h) </a:t>
            </a:r>
          </a:p>
          <a:p>
            <a:endParaRPr lang="es-ES" sz="1800" dirty="0">
              <a:solidFill>
                <a:srgbClr val="000000"/>
              </a:solidFill>
              <a:latin typeface="Arial" panose="020B0604020202020204" pitchFamily="34" charset="0"/>
              <a:cs typeface="Arial" panose="020B0604020202020204" pitchFamily="34" charset="0"/>
            </a:endParaRPr>
          </a:p>
          <a:p>
            <a:r>
              <a:rPr lang="es-ES" sz="1800" b="1" dirty="0">
                <a:solidFill>
                  <a:srgbClr val="000000"/>
                </a:solidFill>
                <a:latin typeface="Arial" panose="020B0604020202020204" pitchFamily="34" charset="0"/>
                <a:cs typeface="Arial" panose="020B0604020202020204" pitchFamily="34" charset="0"/>
              </a:rPr>
              <a:t>Pagas Extras</a:t>
            </a:r>
            <a:r>
              <a:rPr lang="es-ES" sz="1800" dirty="0">
                <a:solidFill>
                  <a:srgbClr val="000000"/>
                </a:solidFill>
                <a:latin typeface="Arial" panose="020B0604020202020204" pitchFamily="34" charset="0"/>
                <a:cs typeface="Arial" panose="020B0604020202020204" pitchFamily="34" charset="0"/>
              </a:rPr>
              <a:t> pueden ser </a:t>
            </a:r>
            <a:r>
              <a:rPr lang="es-ES" sz="1800" b="1" dirty="0">
                <a:solidFill>
                  <a:srgbClr val="000000"/>
                </a:solidFill>
                <a:latin typeface="Arial" panose="020B0604020202020204" pitchFamily="34" charset="0"/>
                <a:cs typeface="Arial" panose="020B0604020202020204" pitchFamily="34" charset="0"/>
              </a:rPr>
              <a:t>prorrateadas</a:t>
            </a:r>
            <a:r>
              <a:rPr lang="es-ES" sz="1800" dirty="0">
                <a:solidFill>
                  <a:srgbClr val="000000"/>
                </a:solidFill>
                <a:latin typeface="Arial" panose="020B0604020202020204" pitchFamily="34" charset="0"/>
                <a:cs typeface="Arial" panose="020B0604020202020204" pitchFamily="34" charset="0"/>
              </a:rPr>
              <a:t> entre 12 mensualidades o bien entre 14 mensualidades. </a:t>
            </a:r>
          </a:p>
          <a:p>
            <a:pPr marL="0" indent="0">
              <a:buNone/>
            </a:pPr>
            <a:endParaRPr lang="es-ES" sz="1800" dirty="0">
              <a:solidFill>
                <a:srgbClr val="000000"/>
              </a:solidFill>
              <a:latin typeface="Arial" panose="020B0604020202020204" pitchFamily="34" charset="0"/>
              <a:cs typeface="Arial" panose="020B0604020202020204" pitchFamily="34" charset="0"/>
            </a:endParaRPr>
          </a:p>
          <a:p>
            <a:pPr marL="0" indent="0">
              <a:buNone/>
            </a:pPr>
            <a:endParaRPr lang="es-ES" sz="1800" dirty="0">
              <a:solidFill>
                <a:srgbClr val="000000"/>
              </a:solidFill>
              <a:latin typeface="Arial" panose="020B0604020202020204" pitchFamily="34" charset="0"/>
              <a:cs typeface="Arial" panose="020B0604020202020204" pitchFamily="34" charset="0"/>
            </a:endParaRPr>
          </a:p>
          <a:p>
            <a:pPr marL="0" indent="0">
              <a:buNone/>
            </a:pPr>
            <a:r>
              <a:rPr lang="es-ES" sz="1800" dirty="0">
                <a:solidFill>
                  <a:srgbClr val="000000"/>
                </a:solidFill>
                <a:latin typeface="Arial" panose="020B0604020202020204" pitchFamily="34" charset="0"/>
                <a:cs typeface="Arial" panose="020B0604020202020204" pitchFamily="34" charset="0"/>
              </a:rPr>
              <a:t>* Percepciones No salariales o Extrasalariales: Relativo a los gastos de desplazamiento o dietas. </a:t>
            </a:r>
          </a:p>
        </p:txBody>
      </p:sp>
      <p:pic>
        <p:nvPicPr>
          <p:cNvPr id="6" name="Imagen 4" descr="Forma, Círculo">
            <a:extLst>
              <a:ext uri="{FF2B5EF4-FFF2-40B4-BE49-F238E27FC236}">
                <a16:creationId xmlns:a16="http://schemas.microsoft.com/office/drawing/2014/main" id="{A9B9193F-A845-C391-9E1E-98F209DB5D5A}"/>
              </a:ext>
            </a:extLst>
          </p:cNvPr>
          <p:cNvPicPr>
            <a:picLocks noChangeAspect="1"/>
          </p:cNvPicPr>
          <p:nvPr/>
        </p:nvPicPr>
        <p:blipFill rotWithShape="1">
          <a:blip r:embed="rId2"/>
          <a:srcRect t="4078" r="8647" b="11059"/>
          <a:stretch/>
        </p:blipFill>
        <p:spPr>
          <a:xfrm>
            <a:off x="9606013" y="5303053"/>
            <a:ext cx="2585987" cy="1526072"/>
          </a:xfrm>
          <a:prstGeom prst="rect">
            <a:avLst/>
          </a:prstGeom>
        </p:spPr>
      </p:pic>
      <p:pic>
        <p:nvPicPr>
          <p:cNvPr id="5" name="Imagen 4" descr="Logotipo, nombre de la empresa&#10;&#10;Descripción generada automáticamente">
            <a:extLst>
              <a:ext uri="{FF2B5EF4-FFF2-40B4-BE49-F238E27FC236}">
                <a16:creationId xmlns:a16="http://schemas.microsoft.com/office/drawing/2014/main" id="{6EB9F1E2-4C10-0074-C09D-41AD4CAEDE0B}"/>
              </a:ext>
            </a:extLst>
          </p:cNvPr>
          <p:cNvPicPr>
            <a:picLocks noChangeAspect="1"/>
          </p:cNvPicPr>
          <p:nvPr/>
        </p:nvPicPr>
        <p:blipFill>
          <a:blip r:embed="rId3"/>
          <a:stretch>
            <a:fillRect/>
          </a:stretch>
        </p:blipFill>
        <p:spPr>
          <a:xfrm>
            <a:off x="10186260" y="5833876"/>
            <a:ext cx="1593811" cy="522175"/>
          </a:xfrm>
          <a:prstGeom prst="rect">
            <a:avLst/>
          </a:prstGeom>
        </p:spPr>
      </p:pic>
      <p:pic>
        <p:nvPicPr>
          <p:cNvPr id="4" name="Imagen 3">
            <a:extLst>
              <a:ext uri="{FF2B5EF4-FFF2-40B4-BE49-F238E27FC236}">
                <a16:creationId xmlns:a16="http://schemas.microsoft.com/office/drawing/2014/main" id="{2BCF9906-6660-7620-E5AA-B6FA67B4AAD2}"/>
              </a:ext>
            </a:extLst>
          </p:cNvPr>
          <p:cNvPicPr>
            <a:picLocks noChangeAspect="1"/>
          </p:cNvPicPr>
          <p:nvPr/>
        </p:nvPicPr>
        <p:blipFill>
          <a:blip r:embed="rId4"/>
          <a:stretch>
            <a:fillRect/>
          </a:stretch>
        </p:blipFill>
        <p:spPr>
          <a:xfrm>
            <a:off x="7135695" y="308220"/>
            <a:ext cx="2470318" cy="434870"/>
          </a:xfrm>
          <a:prstGeom prst="rect">
            <a:avLst/>
          </a:prstGeom>
        </p:spPr>
      </p:pic>
      <p:pic>
        <p:nvPicPr>
          <p:cNvPr id="7" name="Imagen 6">
            <a:extLst>
              <a:ext uri="{FF2B5EF4-FFF2-40B4-BE49-F238E27FC236}">
                <a16:creationId xmlns:a16="http://schemas.microsoft.com/office/drawing/2014/main" id="{6C530F11-6185-096C-14F9-7F8A7A6A2343}"/>
              </a:ext>
            </a:extLst>
          </p:cNvPr>
          <p:cNvPicPr>
            <a:picLocks noChangeAspect="1"/>
          </p:cNvPicPr>
          <p:nvPr/>
        </p:nvPicPr>
        <p:blipFill>
          <a:blip r:embed="rId5"/>
          <a:stretch>
            <a:fillRect/>
          </a:stretch>
        </p:blipFill>
        <p:spPr>
          <a:xfrm>
            <a:off x="9975970" y="308220"/>
            <a:ext cx="1740691" cy="476696"/>
          </a:xfrm>
          <a:prstGeom prst="rect">
            <a:avLst/>
          </a:prstGeom>
        </p:spPr>
      </p:pic>
    </p:spTree>
    <p:extLst>
      <p:ext uri="{BB962C8B-B14F-4D97-AF65-F5344CB8AC3E}">
        <p14:creationId xmlns:p14="http://schemas.microsoft.com/office/powerpoint/2010/main" val="262430961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B5FDC58CD53C5742BAE244367685EC29" ma:contentTypeVersion="17" ma:contentTypeDescription="Crear nuevo documento." ma:contentTypeScope="" ma:versionID="df39504fe5f251ce339caf92cb7c76d5">
  <xsd:schema xmlns:xsd="http://www.w3.org/2001/XMLSchema" xmlns:xs="http://www.w3.org/2001/XMLSchema" xmlns:p="http://schemas.microsoft.com/office/2006/metadata/properties" xmlns:ns2="569fb5bb-72c9-4cb4-bc01-2c2d0b7632d8" xmlns:ns3="f21ce1c5-ce8e-4333-82ea-9824e0952d66" targetNamespace="http://schemas.microsoft.com/office/2006/metadata/properties" ma:root="true" ma:fieldsID="145a0a0eaa03bb2b3eb62cb579c9d3a6" ns2:_="" ns3:_="">
    <xsd:import namespace="569fb5bb-72c9-4cb4-bc01-2c2d0b7632d8"/>
    <xsd:import namespace="f21ce1c5-ce8e-4333-82ea-9824e0952d6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MediaServiceLocation" minOccurs="0"/>
                <xsd:element ref="ns3:MediaLengthInSeconds" minOccurs="0"/>
                <xsd:element ref="ns3:lcf76f155ced4ddcb4097134ff3c332f" minOccurs="0"/>
                <xsd:element ref="ns2: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9fb5bb-72c9-4cb4-bc01-2c2d0b7632d8" elementFormDefault="qualified">
    <xsd:import namespace="http://schemas.microsoft.com/office/2006/documentManagement/types"/>
    <xsd:import namespace="http://schemas.microsoft.com/office/infopath/2007/PartnerControls"/>
    <xsd:element name="SharedWithUsers" ma:index="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internalName="SharedWithDetails" ma:readOnly="true">
      <xsd:simpleType>
        <xsd:restriction base="dms:Note">
          <xsd:maxLength value="255"/>
        </xsd:restriction>
      </xsd:simpleType>
    </xsd:element>
    <xsd:element name="TaxCatchAll" ma:index="23" nillable="true" ma:displayName="Taxonomy Catch All Column" ma:hidden="true" ma:list="{2318a056-32d3-4da0-946e-5a21dc09f136}" ma:internalName="TaxCatchAll" ma:showField="CatchAllData" ma:web="569fb5bb-72c9-4cb4-bc01-2c2d0b7632d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21ce1c5-ce8e-4333-82ea-9824e0952d6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Etiquetas de imagen" ma:readOnly="false" ma:fieldId="{5cf76f15-5ced-4ddc-b409-7134ff3c332f}" ma:taxonomyMulti="true" ma:sspId="980a6bc1-501b-4544-9af4-bad93b28aa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21ce1c5-ce8e-4333-82ea-9824e0952d66">
      <Terms xmlns="http://schemas.microsoft.com/office/infopath/2007/PartnerControls"/>
    </lcf76f155ced4ddcb4097134ff3c332f>
    <TaxCatchAll xmlns="569fb5bb-72c9-4cb4-bc01-2c2d0b7632d8"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58CF25-B315-4B61-ADBA-73BB48C6C5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9fb5bb-72c9-4cb4-bc01-2c2d0b7632d8"/>
    <ds:schemaRef ds:uri="f21ce1c5-ce8e-4333-82ea-9824e0952d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A5266EA-4D28-4030-82E5-9B48993A1299}">
  <ds:schemaRefs>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569fb5bb-72c9-4cb4-bc01-2c2d0b7632d8"/>
    <ds:schemaRef ds:uri="http://purl.org/dc/elements/1.1/"/>
    <ds:schemaRef ds:uri="f21ce1c5-ce8e-4333-82ea-9824e0952d66"/>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BB87360F-B7CC-452A-857F-866F8D01562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164</TotalTime>
  <Words>1332</Words>
  <Application>Microsoft Office PowerPoint</Application>
  <PresentationFormat>Panorámica</PresentationFormat>
  <Paragraphs>86</Paragraphs>
  <Slides>19</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19</vt:i4>
      </vt:variant>
    </vt:vector>
  </HeadingPairs>
  <TitlesOfParts>
    <vt:vector size="26" baseType="lpstr">
      <vt:lpstr>Arial</vt:lpstr>
      <vt:lpstr>Arial Nova</vt:lpstr>
      <vt:lpstr>Calibri</vt:lpstr>
      <vt:lpstr>Calibri Light</vt:lpstr>
      <vt:lpstr>Courier New</vt:lpstr>
      <vt:lpstr>Wingdings</vt:lpstr>
      <vt:lpstr>Tema de Office</vt:lpstr>
      <vt:lpstr>Nóminas</vt:lpstr>
      <vt:lpstr>¿Qué es una nómina?</vt:lpstr>
      <vt:lpstr>PARTES DE UNA NÓMINA</vt:lpstr>
      <vt:lpstr>Encabezado</vt:lpstr>
      <vt:lpstr>Encabezado</vt:lpstr>
      <vt:lpstr>Periodo de liquidación </vt:lpstr>
      <vt:lpstr>Presentación de PowerPoint</vt:lpstr>
      <vt:lpstr>Percepciones</vt:lpstr>
      <vt:lpstr>Complementos salariales</vt:lpstr>
      <vt:lpstr>Salario bruto</vt:lpstr>
      <vt:lpstr>Devengos</vt:lpstr>
      <vt:lpstr>Devengos</vt:lpstr>
      <vt:lpstr>Devengos</vt:lpstr>
      <vt:lpstr>IRPF (Impuesto Renta Personas Físicas) - Hacienda</vt:lpstr>
      <vt:lpstr>IRPF (Impuesto Renta Personas Físicas) - Hacienda</vt:lpstr>
      <vt:lpstr>IRPF (Impuesto Renta Personas Físicas) - Hacienda</vt:lpstr>
      <vt:lpstr>IRPF (Impuesto Renta Personas Físicas) - Hacienda</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
  <cp:lastModifiedBy>Judit Lozano Carbí</cp:lastModifiedBy>
  <cp:revision>147</cp:revision>
  <dcterms:created xsi:type="dcterms:W3CDTF">2023-09-12T06:37:30Z</dcterms:created>
  <dcterms:modified xsi:type="dcterms:W3CDTF">2025-10-02T07:56:00Z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0x010100B5FDC58CD53C5742BAE244367685EC29</vt:lpwstr>
  </property>
  <property fmtid="{D5CDD505-2E9C-101B-9397-08002B2CF9AE}" pid="3" name="MediaServiceImageTags">
    <vt:lpwstr/>
  </property>
</Properties>
</file>