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7" r:id="rId7"/>
    <p:sldId id="268" r:id="rId8"/>
    <p:sldId id="259" r:id="rId9"/>
    <p:sldId id="260" r:id="rId10"/>
    <p:sldId id="261" r:id="rId11"/>
    <p:sldId id="264" r:id="rId12"/>
    <p:sldId id="263" r:id="rId13"/>
    <p:sldId id="262" r:id="rId14"/>
    <p:sldId id="25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B95E3-8D01-8C7C-5A12-4A683F561B75}" v="254" dt="2023-09-12T08:39:40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" y="1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2312FE6D-D4F6-C6C5-CFEC-8EFE1A6E2A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451" r="121" b="3911"/>
          <a:stretch/>
        </p:blipFill>
        <p:spPr>
          <a:xfrm>
            <a:off x="-434" y="922"/>
            <a:ext cx="11057317" cy="639025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8147" y="699220"/>
            <a:ext cx="7490604" cy="2387600"/>
          </a:xfrm>
        </p:spPr>
        <p:txBody>
          <a:bodyPr/>
          <a:lstStyle/>
          <a:p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Relación AP-PC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64091" y="3429000"/>
            <a:ext cx="7158715" cy="11956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Cápsula formativa para AP</a:t>
            </a:r>
          </a:p>
        </p:txBody>
      </p:sp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5D9E999-376E-6CCD-FA53-367BB31340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4902" y="5827299"/>
            <a:ext cx="2355811" cy="78096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6BB47D9-9617-2DC2-1BE6-0BDAAE3E4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252" y="234786"/>
            <a:ext cx="3397692" cy="59812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0C2AE358-A840-1973-2D76-ED06EE6451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7504" y="216047"/>
            <a:ext cx="2320938" cy="63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722E1-E1B4-86C0-6CEE-44B08DF98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361ED3-FDBE-70A8-AF76-6CFE2AD4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00640E-BFDD-8EB2-FEB3-460F94F12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40" y="2117063"/>
            <a:ext cx="10946920" cy="31859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s-ES" sz="54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 servicio es único</a:t>
            </a:r>
            <a:r>
              <a:rPr lang="es-ES" sz="5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se desarrolla en base a las necesidades de cada persona cogestora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15AE232C-7AC3-2E05-E76F-CEB5ABFFCD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15042D4-1E2C-76D5-1892-48E8B7544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81983E3-B07A-7F38-2C25-4F3FB1A0F5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A356177-8625-D77E-C524-3209399412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479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2187197" y="740898"/>
            <a:ext cx="9611551" cy="5672079"/>
          </a:xfrm>
          <a:prstGeom prst="rect">
            <a:avLst/>
          </a:prstGeom>
        </p:spPr>
      </p:pic>
      <p:grpSp>
        <p:nvGrpSpPr>
          <p:cNvPr id="2" name="1 Grupo"/>
          <p:cNvGrpSpPr/>
          <p:nvPr/>
        </p:nvGrpSpPr>
        <p:grpSpPr>
          <a:xfrm>
            <a:off x="3730829" y="2671368"/>
            <a:ext cx="4933781" cy="1305680"/>
            <a:chOff x="3171334" y="2218583"/>
            <a:chExt cx="4933781" cy="1305680"/>
          </a:xfrm>
        </p:grpSpPr>
        <p:pic>
          <p:nvPicPr>
            <p:cNvPr id="7" name="Imagen 6" descr="Logotipo, nombre de la empresa&#10;&#10;Descripción generada automáticamente">
              <a:extLst>
                <a:ext uri="{FF2B5EF4-FFF2-40B4-BE49-F238E27FC236}">
                  <a16:creationId xmlns:a16="http://schemas.microsoft.com/office/drawing/2014/main" id="{FD09B083-3C54-2608-00A7-9D46B9B26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30829" y="2218583"/>
              <a:ext cx="2823976" cy="944070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777DE57-490B-4875-5EE7-20A03117CB63}"/>
                </a:ext>
              </a:extLst>
            </p:cNvPr>
            <p:cNvSpPr txBox="1"/>
            <p:nvPr/>
          </p:nvSpPr>
          <p:spPr>
            <a:xfrm>
              <a:off x="3171334" y="3124153"/>
              <a:ext cx="4933781" cy="400110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s-ES" sz="2000" b="1" dirty="0">
                  <a:latin typeface="Arial Nova"/>
                  <a:cs typeface="Calibri"/>
                </a:rPr>
                <a:t>www.ecom.cat</a:t>
              </a:r>
              <a:endParaRPr lang="es-ES" sz="2000" b="1" dirty="0">
                <a:latin typeface="Arial Nova"/>
              </a:endParaRPr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962AF045-2482-C439-E0CD-5F860E0F33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7504" y="216047"/>
            <a:ext cx="2320938" cy="63559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6CC27E5-1772-9503-64A2-A1CA26B55F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252" y="234786"/>
            <a:ext cx="3397692" cy="59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70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ED3A0-000D-4C36-5DDC-F45B0376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85749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Asistencia domiciliaria vs. Asistencia personal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EC7001BC-D2A3-877F-1B69-12FCB0E933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BAA10959-B65A-CF98-4EAE-CCE6DADCBD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2566D87-EE75-0BEF-7338-BB51ED75A9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0B35904-DB3C-6F50-C8AA-590647EDE4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  <p:graphicFrame>
        <p:nvGraphicFramePr>
          <p:cNvPr id="13" name="Marcador de contenido 10">
            <a:extLst>
              <a:ext uri="{FF2B5EF4-FFF2-40B4-BE49-F238E27FC236}">
                <a16:creationId xmlns:a16="http://schemas.microsoft.com/office/drawing/2014/main" id="{D3218307-56B9-BB44-C186-F33C35002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889373"/>
              </p:ext>
            </p:extLst>
          </p:nvPr>
        </p:nvGraphicFramePr>
        <p:xfrm>
          <a:off x="654518" y="2621359"/>
          <a:ext cx="10515599" cy="2538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4989">
                  <a:extLst>
                    <a:ext uri="{9D8B030D-6E8A-4147-A177-3AD203B41FA5}">
                      <a16:colId xmlns:a16="http://schemas.microsoft.com/office/drawing/2014/main" val="2294723120"/>
                    </a:ext>
                  </a:extLst>
                </a:gridCol>
                <a:gridCol w="5920610">
                  <a:extLst>
                    <a:ext uri="{9D8B030D-6E8A-4147-A177-3AD203B41FA5}">
                      <a16:colId xmlns:a16="http://schemas.microsoft.com/office/drawing/2014/main" val="3581963449"/>
                    </a:ext>
                  </a:extLst>
                </a:gridCol>
              </a:tblGrid>
              <a:tr h="526967"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491630"/>
                  </a:ext>
                </a:extLst>
              </a:tr>
              <a:tr h="512123">
                <a:tc>
                  <a:txBody>
                    <a:bodyPr/>
                    <a:lstStyle/>
                    <a:p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persona usuaria no tiene control.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persona cogestora es dueña de su servicio.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01051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preestablecidas.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Soporte en las actividades de la persona cogestora.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800274"/>
                  </a:ext>
                </a:extLst>
              </a:tr>
              <a:tr h="519545">
                <a:tc>
                  <a:txBody>
                    <a:bodyPr/>
                    <a:lstStyle/>
                    <a:p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Horarios fijos conforme al documento PIA.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horario lo elige la persona cogestora.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738660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Siempre tiene servicio.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es un servicio de urgencias.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39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758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9AFF0-1E33-6450-D0DA-FADD8D8B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84CAE-258C-3F02-DB78-D8B78A5A0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628899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 de personas cogestoras (PC)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D43DF7-3321-273F-1E48-A8F71A49F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124570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es-ES" sz="18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financiación</a:t>
            </a: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servicio: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Subvencionados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la Generalitat de Catalunya (proyecto piloto) – </a:t>
            </a: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ICASS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el Ayuntamiento de Barcelona – </a:t>
            </a: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IMPD</a:t>
            </a:r>
          </a:p>
          <a:p>
            <a:pPr>
              <a:lnSpc>
                <a:spcPct val="150000"/>
              </a:lnSpc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Privados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PC paga el servicio de su bolsillo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4C7C9D8E-1CEA-217E-89D3-1F9C36B1D4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1E90088-FEF8-1F7F-EDDD-DCF3C8A72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F785924-86BE-03EE-BF82-538353C477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C3AAB47-DEEF-5750-2758-52DF78DC7E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37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B5798-126E-1C0D-74FD-9CBEF83AA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4293D2-7DA4-80AA-A237-BF958886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611314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de Asistencia Personal (SAP)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6CD632-2CF7-37D7-34C8-869840DD4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983884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Piloto Generalitat de Catalunya (ICASS)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Surge en 2007 con la ley de dependencia.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inicia un proyecto Piloto con la Generalitat de Cataluña con personas de todo el territorio catalán.</a:t>
            </a:r>
          </a:p>
          <a:p>
            <a:pPr marL="0" indent="0">
              <a:lnSpc>
                <a:spcPct val="150000"/>
              </a:lnSpc>
              <a:buNone/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de Asistencia Personal del Ayuntamiento de Barcelona (SAP- BCN)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ECOM empieza a gestionar este servicio en 2011.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ABA72D90-8D4E-145C-ACCE-FFA4D57CBC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7D21C133-54F7-AF5D-E4E1-C9FE26A4B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DA43026-0174-1F96-D7F8-E7AA09C953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ACBB981-C0D1-ECE6-4DA2-77BB3986A3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85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31A6E-841C-F286-D72D-180742528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B22C13-DB78-51C2-0CE2-5A2CCFF3C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persona cogestora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0D4B68-464C-6B72-963D-7411ADE54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10698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Autodeterminación:</a:t>
            </a: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Decide qué necesita y cuándo lo necesita.</a:t>
            </a:r>
          </a:p>
          <a:p>
            <a:pPr>
              <a:lnSpc>
                <a:spcPct val="150000"/>
              </a:lnSpc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Autogestión:</a:t>
            </a: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Realiza la búsqueda y selección de AP, además de gestionar los detalles laborales de su propio servicio.</a:t>
            </a:r>
          </a:p>
          <a:p>
            <a:pPr>
              <a:lnSpc>
                <a:spcPct val="150000"/>
              </a:lnSpc>
            </a:pPr>
            <a:endParaRPr lang="es-E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responsable de sus actos </a:t>
            </a:r>
            <a:r>
              <a:rPr lang="es-ES" sz="1800" b="1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de los de su AP</a:t>
            </a: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FC221433-C548-1E31-6166-79CADBFB6A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EE5B1BF-A6B0-F1D6-1232-A15C2B848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EFCEC70-4ADE-099A-8D01-72CCC99830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4AEFEFF-02D1-EF6B-8650-7FF0496E83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82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925E0-186D-A340-54FD-FA1CE3933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D8833-677A-FCB6-391E-53064C98D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de la PC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B93BD6-F22D-C823-5093-12E2BB663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75528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autoridad máxima del servicio. Da las instrucciones de lo que hay que hacer.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Responsabilidades de la persona cogestora: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Coordinar el horario de trabajo.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Acordar los periodos vacacionales.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Cogestionar las ausencias justificadas.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Resolver dudas o problemas laborales.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apoyo en formaciones o gestiones laborales.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de registros horarios.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0B25B02D-0668-11B1-1208-077119DD4F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5618475-5427-3675-C834-346606AFD6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E77D752-D6E4-ED74-F0C8-9D7CBA104B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4E8C52D-BB8D-0487-7424-B53CA0F36A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78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4BECD-AF0A-0D1E-50BE-02657DEDB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AC2C8-1F13-EF30-C918-39CB0C358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de la AP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D6B62D-FB01-D30D-B4D1-9F1823694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825625"/>
            <a:ext cx="109469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soporte a la persona cogestora en las actividades de su vida diaria.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Responsabilidades de la asistente personal: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Acordar los periodos vacacionales.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Informar de las ausencias justificadas tanto a ECOM como a la persona cogestora.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Tener al día toda la documentación laboral.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Realizar las formaciones obligatorias por ley.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de registros horarios.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61681862-39C2-469E-030B-75C755BC606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4C580EC-5360-6BFA-2F46-826AD6D6C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489D336-EB22-E70F-18FE-4A3D06A6CD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857A484-F46F-D04C-49CF-4D5F51E6D9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5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ADB6B-FBE0-86A0-CC9B-C93E8606A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D3DE7-800E-3D33-5C75-C11F3ED17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365125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de ECOM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9227F4-B52C-4207-AD38-854BBE60E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1565031"/>
            <a:ext cx="10946920" cy="461193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administrativas y laborales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Contratación y variaciones contractuales.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de nóminas y registros horarios.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de complementos y ausencias laborales.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Ofrecer formaciones específicas, voluntarias y obligatorias.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sociales y de mediación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de dudas y conflictos con la persona cogestora.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Soporte en consultas tanto laborales como sociales.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Protocolo de acoso.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3406AA2E-6A06-C3DD-31A6-82A5930536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D237AA2-63D0-F149-8604-36193603E8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2ECCD9A-A768-F71E-11AC-C0FA4656D6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D72DE4D-A88A-0E28-1F18-F32726BFAC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029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06B7B-3587-FBA8-B49D-EB1209E33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4F9A30-119E-5B7E-DEB3-5730E7A34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518" y="576144"/>
            <a:ext cx="10938824" cy="133994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D83D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de dudas y conflictos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F78E3-9F4C-9661-71D7-1762502BE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672" y="2057401"/>
            <a:ext cx="10946920" cy="41195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papel de la persona cogestora como jefa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hay cualquier duda, preguntad en confianza.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Tratad con asertividad los desacuerdos o conflictos.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papel de ECOM como entidad mediadora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la cogestora no sabe resolver tus dudas, preguntadnos.</a:t>
            </a:r>
          </a:p>
          <a:p>
            <a:pPr>
              <a:lnSpc>
                <a:spcPct val="150000"/>
              </a:lnSpc>
            </a:pPr>
            <a:r>
              <a:rPr lang="es-E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hay un conflicto que no sabéis como enfocar, las técnicas de ECOM pueden mediar entre AP y cogestora.</a:t>
            </a:r>
          </a:p>
        </p:txBody>
      </p:sp>
      <p:pic>
        <p:nvPicPr>
          <p:cNvPr id="6" name="Imagen 4" descr="Forma, Círculo">
            <a:extLst>
              <a:ext uri="{FF2B5EF4-FFF2-40B4-BE49-F238E27FC236}">
                <a16:creationId xmlns:a16="http://schemas.microsoft.com/office/drawing/2014/main" id="{FDE6F792-1F4B-2EB6-C4B8-A479760820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78" r="8647" b="11059"/>
          <a:stretch/>
        </p:blipFill>
        <p:spPr>
          <a:xfrm>
            <a:off x="9606013" y="5303053"/>
            <a:ext cx="2585987" cy="1526072"/>
          </a:xfrm>
          <a:prstGeom prst="rect">
            <a:avLst/>
          </a:prstGeom>
        </p:spPr>
      </p:pic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0BCE024-3E07-61EB-4679-782DA042B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6260" y="5833876"/>
            <a:ext cx="1593811" cy="52217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7AB48A6-B228-83CD-E9E3-4DC2107A9C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5695" y="308220"/>
            <a:ext cx="2470318" cy="43487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3E3EC5C-2FD3-3C24-03A7-B7444DF2EC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5970" y="308220"/>
            <a:ext cx="1740691" cy="4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431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5FDC58CD53C5742BAE244367685EC29" ma:contentTypeVersion="17" ma:contentTypeDescription="Crear nuevo documento." ma:contentTypeScope="" ma:versionID="df39504fe5f251ce339caf92cb7c76d5">
  <xsd:schema xmlns:xsd="http://www.w3.org/2001/XMLSchema" xmlns:xs="http://www.w3.org/2001/XMLSchema" xmlns:p="http://schemas.microsoft.com/office/2006/metadata/properties" xmlns:ns2="569fb5bb-72c9-4cb4-bc01-2c2d0b7632d8" xmlns:ns3="f21ce1c5-ce8e-4333-82ea-9824e0952d66" targetNamespace="http://schemas.microsoft.com/office/2006/metadata/properties" ma:root="true" ma:fieldsID="145a0a0eaa03bb2b3eb62cb579c9d3a6" ns2:_="" ns3:_="">
    <xsd:import namespace="569fb5bb-72c9-4cb4-bc01-2c2d0b7632d8"/>
    <xsd:import namespace="f21ce1c5-ce8e-4333-82ea-9824e0952d6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fb5bb-72c9-4cb4-bc01-2c2d0b7632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18a056-32d3-4da0-946e-5a21dc09f136}" ma:internalName="TaxCatchAll" ma:showField="CatchAllData" ma:web="569fb5bb-72c9-4cb4-bc01-2c2d0b7632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1ce1c5-ce8e-4333-82ea-9824e0952d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980a6bc1-501b-4544-9af4-bad93b28aa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1ce1c5-ce8e-4333-82ea-9824e0952d66">
      <Terms xmlns="http://schemas.microsoft.com/office/infopath/2007/PartnerControls"/>
    </lcf76f155ced4ddcb4097134ff3c332f>
    <TaxCatchAll xmlns="569fb5bb-72c9-4cb4-bc01-2c2d0b7632d8" xsi:nil="true"/>
  </documentManagement>
</p:properties>
</file>

<file path=customXml/itemProps1.xml><?xml version="1.0" encoding="utf-8"?>
<ds:datastoreItem xmlns:ds="http://schemas.openxmlformats.org/officeDocument/2006/customXml" ds:itemID="{C458CF25-B315-4B61-ADBA-73BB48C6C5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fb5bb-72c9-4cb4-bc01-2c2d0b7632d8"/>
    <ds:schemaRef ds:uri="f21ce1c5-ce8e-4333-82ea-9824e0952d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87360F-B7CC-452A-857F-866F8D0156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5266EA-4D28-4030-82E5-9B48993A129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69fb5bb-72c9-4cb4-bc01-2c2d0b7632d8"/>
    <ds:schemaRef ds:uri="http://purl.org/dc/elements/1.1/"/>
    <ds:schemaRef ds:uri="f21ce1c5-ce8e-4333-82ea-9824e0952d66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497</Words>
  <Application>Microsoft Office PowerPoint</Application>
  <PresentationFormat>Panorámica</PresentationFormat>
  <Paragraphs>70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Nova</vt:lpstr>
      <vt:lpstr>Calibri</vt:lpstr>
      <vt:lpstr>Calibri Light</vt:lpstr>
      <vt:lpstr>Courier New</vt:lpstr>
      <vt:lpstr>Tema de Office</vt:lpstr>
      <vt:lpstr>Relación AP-PC</vt:lpstr>
      <vt:lpstr>Asistencia domiciliaria vs. Asistencia personal</vt:lpstr>
      <vt:lpstr>Modelos de personas cogestoras (PC)</vt:lpstr>
      <vt:lpstr>Servicio de Asistencia Personal (SAP)</vt:lpstr>
      <vt:lpstr>La persona cogestora</vt:lpstr>
      <vt:lpstr>Funciones de la PC</vt:lpstr>
      <vt:lpstr>Funciones de la AP</vt:lpstr>
      <vt:lpstr>Funciones de ECOM</vt:lpstr>
      <vt:lpstr>Resolución de dudas y conflictos</vt:lpstr>
      <vt:lpstr>Servicio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Judit Lozano Carbí</cp:lastModifiedBy>
  <cp:revision>146</cp:revision>
  <dcterms:created xsi:type="dcterms:W3CDTF">2023-09-12T06:37:30Z</dcterms:created>
  <dcterms:modified xsi:type="dcterms:W3CDTF">2025-10-13T09:26:16Z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0x010100B5FDC58CD53C5742BAE244367685EC29</vt:lpwstr>
  </property>
  <property fmtid="{D5CDD505-2E9C-101B-9397-08002B2CF9AE}" pid="3" name="MediaServiceImageTags">
    <vt:lpwstr/>
  </property>
</Properties>
</file>