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3" r:id="rId7"/>
    <p:sldId id="279" r:id="rId8"/>
    <p:sldId id="267" r:id="rId9"/>
    <p:sldId id="266" r:id="rId10"/>
    <p:sldId id="265" r:id="rId11"/>
    <p:sldId id="275" r:id="rId12"/>
    <p:sldId id="264" r:id="rId13"/>
    <p:sldId id="260" r:id="rId14"/>
    <p:sldId id="277" r:id="rId15"/>
    <p:sldId id="276" r:id="rId16"/>
    <p:sldId id="263" r:id="rId17"/>
    <p:sldId id="278" r:id="rId18"/>
    <p:sldId id="280" r:id="rId19"/>
    <p:sldId id="285" r:id="rId20"/>
    <p:sldId id="286" r:id="rId21"/>
    <p:sldId id="288" r:id="rId22"/>
    <p:sldId id="287" r:id="rId23"/>
    <p:sldId id="281" r:id="rId24"/>
    <p:sldId id="289" r:id="rId25"/>
    <p:sldId id="262" r:id="rId26"/>
    <p:sldId id="268" r:id="rId27"/>
    <p:sldId id="269" r:id="rId28"/>
    <p:sldId id="261" r:id="rId29"/>
    <p:sldId id="271" r:id="rId30"/>
    <p:sldId id="272" r:id="rId31"/>
    <p:sldId id="273" r:id="rId32"/>
    <p:sldId id="274" r:id="rId33"/>
    <p:sldId id="25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AF6C5-9711-3D78-4FF5-79760A5F537A}" v="3" dt="2024-11-26T14:52:10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E24D3-554D-448C-94DD-32B99CD9C1A0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77BDCCDC-AF10-470E-A79F-743EC0131F1C}">
      <dgm:prSet phldrT="[Texto]" phldr="0"/>
      <dgm:spPr/>
      <dgm:t>
        <a:bodyPr/>
        <a:lstStyle/>
        <a:p>
          <a:pPr rtl="0"/>
          <a:r>
            <a:rPr lang="es-ES">
              <a:latin typeface="Calibri Light" panose="020F0302020204030204"/>
            </a:rPr>
            <a:t>Persona cogestora</a:t>
          </a:r>
          <a:endParaRPr lang="es-ES"/>
        </a:p>
      </dgm:t>
    </dgm:pt>
    <dgm:pt modelId="{083883A2-8215-4257-9017-CCD378BF0646}" type="parTrans" cxnId="{487215BE-091D-48D0-A5BB-4F22509CBB14}">
      <dgm:prSet/>
      <dgm:spPr/>
      <dgm:t>
        <a:bodyPr/>
        <a:lstStyle/>
        <a:p>
          <a:endParaRPr lang="es-ES"/>
        </a:p>
      </dgm:t>
    </dgm:pt>
    <dgm:pt modelId="{82A0EE8D-C920-4F02-913A-988C8AE2A764}" type="sibTrans" cxnId="{487215BE-091D-48D0-A5BB-4F22509CBB14}">
      <dgm:prSet/>
      <dgm:spPr/>
      <dgm:t>
        <a:bodyPr/>
        <a:lstStyle/>
        <a:p>
          <a:endParaRPr lang="es-ES"/>
        </a:p>
      </dgm:t>
    </dgm:pt>
    <dgm:pt modelId="{85B495A1-8631-47E4-B2D9-3A90D1EEA518}">
      <dgm:prSet phldrT="[Texto]" phldr="0"/>
      <dgm:spPr/>
      <dgm:t>
        <a:bodyPr/>
        <a:lstStyle/>
        <a:p>
          <a:pPr rtl="0"/>
          <a:r>
            <a:rPr lang="es-ES">
              <a:latin typeface="Calibri Light" panose="020F0302020204030204"/>
            </a:rPr>
            <a:t>Asistente Personal</a:t>
          </a:r>
          <a:endParaRPr lang="es-ES"/>
        </a:p>
      </dgm:t>
    </dgm:pt>
    <dgm:pt modelId="{E6F0C549-2854-4B0D-B3DF-D3389726CD7E}" type="parTrans" cxnId="{3A71A5D8-E3D3-481B-9CE7-90A596EA7A8C}">
      <dgm:prSet/>
      <dgm:spPr/>
      <dgm:t>
        <a:bodyPr/>
        <a:lstStyle/>
        <a:p>
          <a:endParaRPr lang="es-ES"/>
        </a:p>
      </dgm:t>
    </dgm:pt>
    <dgm:pt modelId="{FD8D7BD0-CF7F-4DA2-A13C-000BEEF32E16}" type="sibTrans" cxnId="{3A71A5D8-E3D3-481B-9CE7-90A596EA7A8C}">
      <dgm:prSet/>
      <dgm:spPr/>
      <dgm:t>
        <a:bodyPr/>
        <a:lstStyle/>
        <a:p>
          <a:endParaRPr lang="es-ES"/>
        </a:p>
      </dgm:t>
    </dgm:pt>
    <dgm:pt modelId="{513C3610-0A22-471B-B49A-8D545DA48EC8}">
      <dgm:prSet phldrT="[Texto]" phldr="0"/>
      <dgm:spPr/>
      <dgm:t>
        <a:bodyPr/>
        <a:lstStyle/>
        <a:p>
          <a:r>
            <a:rPr lang="es-ES">
              <a:latin typeface="Calibri Light" panose="020F0302020204030204"/>
            </a:rPr>
            <a:t>Entidad</a:t>
          </a:r>
          <a:endParaRPr lang="es-ES"/>
        </a:p>
      </dgm:t>
    </dgm:pt>
    <dgm:pt modelId="{B922217F-839C-4843-9DA1-D0EC52463EBE}" type="parTrans" cxnId="{3F734B5F-0A45-4433-A339-37DD1F486B09}">
      <dgm:prSet/>
      <dgm:spPr/>
      <dgm:t>
        <a:bodyPr/>
        <a:lstStyle/>
        <a:p>
          <a:endParaRPr lang="es-ES"/>
        </a:p>
      </dgm:t>
    </dgm:pt>
    <dgm:pt modelId="{2FDE8B54-E413-4D85-82EA-CA0A13038C0F}" type="sibTrans" cxnId="{3F734B5F-0A45-4433-A339-37DD1F486B09}">
      <dgm:prSet/>
      <dgm:spPr/>
      <dgm:t>
        <a:bodyPr/>
        <a:lstStyle/>
        <a:p>
          <a:endParaRPr lang="es-ES"/>
        </a:p>
      </dgm:t>
    </dgm:pt>
    <dgm:pt modelId="{05B378F6-E04E-4A29-8DDB-03155C5F7D1E}" type="pres">
      <dgm:prSet presAssocID="{D73E24D3-554D-448C-94DD-32B99CD9C1A0}" presName="Name0" presStyleCnt="0">
        <dgm:presLayoutVars>
          <dgm:dir/>
          <dgm:resizeHandles val="exact"/>
        </dgm:presLayoutVars>
      </dgm:prSet>
      <dgm:spPr/>
    </dgm:pt>
    <dgm:pt modelId="{AB627C7C-2A3A-4F8B-A779-676CD33AAE3B}" type="pres">
      <dgm:prSet presAssocID="{77BDCCDC-AF10-470E-A79F-743EC0131F1C}" presName="node" presStyleLbl="node1" presStyleIdx="0" presStyleCnt="3">
        <dgm:presLayoutVars>
          <dgm:bulletEnabled val="1"/>
        </dgm:presLayoutVars>
      </dgm:prSet>
      <dgm:spPr/>
    </dgm:pt>
    <dgm:pt modelId="{DEBACF20-CC4B-48F2-9C1C-A424551CE3D8}" type="pres">
      <dgm:prSet presAssocID="{82A0EE8D-C920-4F02-913A-988C8AE2A764}" presName="sibTrans" presStyleLbl="sibTrans2D1" presStyleIdx="0" presStyleCnt="3"/>
      <dgm:spPr/>
    </dgm:pt>
    <dgm:pt modelId="{58E9719D-B435-4313-9B4D-161913070495}" type="pres">
      <dgm:prSet presAssocID="{82A0EE8D-C920-4F02-913A-988C8AE2A764}" presName="connectorText" presStyleLbl="sibTrans2D1" presStyleIdx="0" presStyleCnt="3"/>
      <dgm:spPr/>
    </dgm:pt>
    <dgm:pt modelId="{274D3222-E9FC-44BD-AA49-67A7E4CFFDE0}" type="pres">
      <dgm:prSet presAssocID="{85B495A1-8631-47E4-B2D9-3A90D1EEA518}" presName="node" presStyleLbl="node1" presStyleIdx="1" presStyleCnt="3">
        <dgm:presLayoutVars>
          <dgm:bulletEnabled val="1"/>
        </dgm:presLayoutVars>
      </dgm:prSet>
      <dgm:spPr/>
    </dgm:pt>
    <dgm:pt modelId="{9698C6F9-6525-461A-A1E2-A85D0588CD26}" type="pres">
      <dgm:prSet presAssocID="{FD8D7BD0-CF7F-4DA2-A13C-000BEEF32E16}" presName="sibTrans" presStyleLbl="sibTrans2D1" presStyleIdx="1" presStyleCnt="3"/>
      <dgm:spPr/>
    </dgm:pt>
    <dgm:pt modelId="{124ACB88-9614-4DBB-8ED3-FDA085DE76B1}" type="pres">
      <dgm:prSet presAssocID="{FD8D7BD0-CF7F-4DA2-A13C-000BEEF32E16}" presName="connectorText" presStyleLbl="sibTrans2D1" presStyleIdx="1" presStyleCnt="3"/>
      <dgm:spPr/>
    </dgm:pt>
    <dgm:pt modelId="{E02525FB-62AD-482B-AA8F-9BE218E90216}" type="pres">
      <dgm:prSet presAssocID="{513C3610-0A22-471B-B49A-8D545DA48EC8}" presName="node" presStyleLbl="node1" presStyleIdx="2" presStyleCnt="3">
        <dgm:presLayoutVars>
          <dgm:bulletEnabled val="1"/>
        </dgm:presLayoutVars>
      </dgm:prSet>
      <dgm:spPr/>
    </dgm:pt>
    <dgm:pt modelId="{92BF49E1-8C4A-4F34-A1CC-817C85C6AB19}" type="pres">
      <dgm:prSet presAssocID="{2FDE8B54-E413-4D85-82EA-CA0A13038C0F}" presName="sibTrans" presStyleLbl="sibTrans2D1" presStyleIdx="2" presStyleCnt="3"/>
      <dgm:spPr/>
    </dgm:pt>
    <dgm:pt modelId="{387A8267-229D-4B56-8640-CF81932E1BDF}" type="pres">
      <dgm:prSet presAssocID="{2FDE8B54-E413-4D85-82EA-CA0A13038C0F}" presName="connectorText" presStyleLbl="sibTrans2D1" presStyleIdx="2" presStyleCnt="3"/>
      <dgm:spPr/>
    </dgm:pt>
  </dgm:ptLst>
  <dgm:cxnLst>
    <dgm:cxn modelId="{0F8F4727-98EE-4BB0-8DFD-9B610C1B90B4}" type="presOf" srcId="{2FDE8B54-E413-4D85-82EA-CA0A13038C0F}" destId="{92BF49E1-8C4A-4F34-A1CC-817C85C6AB19}" srcOrd="0" destOrd="0" presId="urn:microsoft.com/office/officeart/2005/8/layout/cycle7"/>
    <dgm:cxn modelId="{3BD5CF39-B6DC-4DC4-835E-9EBFE15D3CC2}" type="presOf" srcId="{D73E24D3-554D-448C-94DD-32B99CD9C1A0}" destId="{05B378F6-E04E-4A29-8DDB-03155C5F7D1E}" srcOrd="0" destOrd="0" presId="urn:microsoft.com/office/officeart/2005/8/layout/cycle7"/>
    <dgm:cxn modelId="{F6B2D03E-627A-402F-8430-C170C72D76E8}" type="presOf" srcId="{513C3610-0A22-471B-B49A-8D545DA48EC8}" destId="{E02525FB-62AD-482B-AA8F-9BE218E90216}" srcOrd="0" destOrd="0" presId="urn:microsoft.com/office/officeart/2005/8/layout/cycle7"/>
    <dgm:cxn modelId="{E4FD4840-E51B-4361-8185-F8AA08A969C0}" type="presOf" srcId="{FD8D7BD0-CF7F-4DA2-A13C-000BEEF32E16}" destId="{9698C6F9-6525-461A-A1E2-A85D0588CD26}" srcOrd="0" destOrd="0" presId="urn:microsoft.com/office/officeart/2005/8/layout/cycle7"/>
    <dgm:cxn modelId="{3F734B5F-0A45-4433-A339-37DD1F486B09}" srcId="{D73E24D3-554D-448C-94DD-32B99CD9C1A0}" destId="{513C3610-0A22-471B-B49A-8D545DA48EC8}" srcOrd="2" destOrd="0" parTransId="{B922217F-839C-4843-9DA1-D0EC52463EBE}" sibTransId="{2FDE8B54-E413-4D85-82EA-CA0A13038C0F}"/>
    <dgm:cxn modelId="{AE10ED43-623C-4326-9A79-03F719585C75}" type="presOf" srcId="{FD8D7BD0-CF7F-4DA2-A13C-000BEEF32E16}" destId="{124ACB88-9614-4DBB-8ED3-FDA085DE76B1}" srcOrd="1" destOrd="0" presId="urn:microsoft.com/office/officeart/2005/8/layout/cycle7"/>
    <dgm:cxn modelId="{9FDEDE8B-DE2D-44BA-BF6E-FB94B35F0123}" type="presOf" srcId="{77BDCCDC-AF10-470E-A79F-743EC0131F1C}" destId="{AB627C7C-2A3A-4F8B-A779-676CD33AAE3B}" srcOrd="0" destOrd="0" presId="urn:microsoft.com/office/officeart/2005/8/layout/cycle7"/>
    <dgm:cxn modelId="{0E3041BB-1E48-41E8-A9BF-306E619C80FB}" type="presOf" srcId="{82A0EE8D-C920-4F02-913A-988C8AE2A764}" destId="{DEBACF20-CC4B-48F2-9C1C-A424551CE3D8}" srcOrd="0" destOrd="0" presId="urn:microsoft.com/office/officeart/2005/8/layout/cycle7"/>
    <dgm:cxn modelId="{487215BE-091D-48D0-A5BB-4F22509CBB14}" srcId="{D73E24D3-554D-448C-94DD-32B99CD9C1A0}" destId="{77BDCCDC-AF10-470E-A79F-743EC0131F1C}" srcOrd="0" destOrd="0" parTransId="{083883A2-8215-4257-9017-CCD378BF0646}" sibTransId="{82A0EE8D-C920-4F02-913A-988C8AE2A764}"/>
    <dgm:cxn modelId="{3A71A5D8-E3D3-481B-9CE7-90A596EA7A8C}" srcId="{D73E24D3-554D-448C-94DD-32B99CD9C1A0}" destId="{85B495A1-8631-47E4-B2D9-3A90D1EEA518}" srcOrd="1" destOrd="0" parTransId="{E6F0C549-2854-4B0D-B3DF-D3389726CD7E}" sibTransId="{FD8D7BD0-CF7F-4DA2-A13C-000BEEF32E16}"/>
    <dgm:cxn modelId="{8A85ADDF-6910-465F-9762-BDD9E9E1D336}" type="presOf" srcId="{85B495A1-8631-47E4-B2D9-3A90D1EEA518}" destId="{274D3222-E9FC-44BD-AA49-67A7E4CFFDE0}" srcOrd="0" destOrd="0" presId="urn:microsoft.com/office/officeart/2005/8/layout/cycle7"/>
    <dgm:cxn modelId="{335F73E6-DD1A-48E9-B875-E5915BD434CF}" type="presOf" srcId="{82A0EE8D-C920-4F02-913A-988C8AE2A764}" destId="{58E9719D-B435-4313-9B4D-161913070495}" srcOrd="1" destOrd="0" presId="urn:microsoft.com/office/officeart/2005/8/layout/cycle7"/>
    <dgm:cxn modelId="{6ABCC9F0-ECCA-4320-B8E7-44AE0CB79452}" type="presOf" srcId="{2FDE8B54-E413-4D85-82EA-CA0A13038C0F}" destId="{387A8267-229D-4B56-8640-CF81932E1BDF}" srcOrd="1" destOrd="0" presId="urn:microsoft.com/office/officeart/2005/8/layout/cycle7"/>
    <dgm:cxn modelId="{BAD1F551-72D0-4EA2-B0BC-26F581BB9FE8}" type="presParOf" srcId="{05B378F6-E04E-4A29-8DDB-03155C5F7D1E}" destId="{AB627C7C-2A3A-4F8B-A779-676CD33AAE3B}" srcOrd="0" destOrd="0" presId="urn:microsoft.com/office/officeart/2005/8/layout/cycle7"/>
    <dgm:cxn modelId="{130FC95D-F6C1-46F0-9D4F-5C1510B8BBDA}" type="presParOf" srcId="{05B378F6-E04E-4A29-8DDB-03155C5F7D1E}" destId="{DEBACF20-CC4B-48F2-9C1C-A424551CE3D8}" srcOrd="1" destOrd="0" presId="urn:microsoft.com/office/officeart/2005/8/layout/cycle7"/>
    <dgm:cxn modelId="{2FF73C5F-444B-45B0-AB08-C060764BBC45}" type="presParOf" srcId="{DEBACF20-CC4B-48F2-9C1C-A424551CE3D8}" destId="{58E9719D-B435-4313-9B4D-161913070495}" srcOrd="0" destOrd="0" presId="urn:microsoft.com/office/officeart/2005/8/layout/cycle7"/>
    <dgm:cxn modelId="{08FD7D19-23D5-48D3-B1AF-357FF444CAFF}" type="presParOf" srcId="{05B378F6-E04E-4A29-8DDB-03155C5F7D1E}" destId="{274D3222-E9FC-44BD-AA49-67A7E4CFFDE0}" srcOrd="2" destOrd="0" presId="urn:microsoft.com/office/officeart/2005/8/layout/cycle7"/>
    <dgm:cxn modelId="{A48DF80E-5780-4C84-91DD-611BC07FE2FB}" type="presParOf" srcId="{05B378F6-E04E-4A29-8DDB-03155C5F7D1E}" destId="{9698C6F9-6525-461A-A1E2-A85D0588CD26}" srcOrd="3" destOrd="0" presId="urn:microsoft.com/office/officeart/2005/8/layout/cycle7"/>
    <dgm:cxn modelId="{7547E1A6-F97D-483B-BD47-D3DF604B4080}" type="presParOf" srcId="{9698C6F9-6525-461A-A1E2-A85D0588CD26}" destId="{124ACB88-9614-4DBB-8ED3-FDA085DE76B1}" srcOrd="0" destOrd="0" presId="urn:microsoft.com/office/officeart/2005/8/layout/cycle7"/>
    <dgm:cxn modelId="{CCC3B007-2A12-4FB9-B5FC-E30E143EA333}" type="presParOf" srcId="{05B378F6-E04E-4A29-8DDB-03155C5F7D1E}" destId="{E02525FB-62AD-482B-AA8F-9BE218E90216}" srcOrd="4" destOrd="0" presId="urn:microsoft.com/office/officeart/2005/8/layout/cycle7"/>
    <dgm:cxn modelId="{9C8648B4-4622-43CE-AE63-72213F19A08D}" type="presParOf" srcId="{05B378F6-E04E-4A29-8DDB-03155C5F7D1E}" destId="{92BF49E1-8C4A-4F34-A1CC-817C85C6AB19}" srcOrd="5" destOrd="0" presId="urn:microsoft.com/office/officeart/2005/8/layout/cycle7"/>
    <dgm:cxn modelId="{EF1AB02E-7275-4819-BC89-BD84D50CFE5C}" type="presParOf" srcId="{92BF49E1-8C4A-4F34-A1CC-817C85C6AB19}" destId="{387A8267-229D-4B56-8640-CF81932E1BD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27C7C-2A3A-4F8B-A779-676CD33AAE3B}">
      <dsp:nvSpPr>
        <dsp:cNvPr id="0" name=""/>
        <dsp:cNvSpPr/>
      </dsp:nvSpPr>
      <dsp:spPr>
        <a:xfrm>
          <a:off x="1424285" y="165118"/>
          <a:ext cx="1723429" cy="861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Calibri Light" panose="020F0302020204030204"/>
            </a:rPr>
            <a:t>Persona cogestora</a:t>
          </a:r>
          <a:endParaRPr lang="es-ES" sz="2200" kern="1200"/>
        </a:p>
      </dsp:txBody>
      <dsp:txXfrm>
        <a:off x="1449524" y="190357"/>
        <a:ext cx="1672951" cy="811236"/>
      </dsp:txXfrm>
    </dsp:sp>
    <dsp:sp modelId="{DEBACF20-CC4B-48F2-9C1C-A424551CE3D8}">
      <dsp:nvSpPr>
        <dsp:cNvPr id="0" name=""/>
        <dsp:cNvSpPr/>
      </dsp:nvSpPr>
      <dsp:spPr>
        <a:xfrm rot="3600000">
          <a:off x="2548309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2638789" y="1738319"/>
        <a:ext cx="717963" cy="180960"/>
      </dsp:txXfrm>
    </dsp:sp>
    <dsp:sp modelId="{274D3222-E9FC-44BD-AA49-67A7E4CFFDE0}">
      <dsp:nvSpPr>
        <dsp:cNvPr id="0" name=""/>
        <dsp:cNvSpPr/>
      </dsp:nvSpPr>
      <dsp:spPr>
        <a:xfrm>
          <a:off x="2847827" y="2630766"/>
          <a:ext cx="1723429" cy="861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Calibri Light" panose="020F0302020204030204"/>
            </a:rPr>
            <a:t>Asistente Personal</a:t>
          </a:r>
          <a:endParaRPr lang="es-ES" sz="2200" kern="1200"/>
        </a:p>
      </dsp:txBody>
      <dsp:txXfrm>
        <a:off x="2873066" y="2656005"/>
        <a:ext cx="1672951" cy="811236"/>
      </dsp:txXfrm>
    </dsp:sp>
    <dsp:sp modelId="{9698C6F9-6525-461A-A1E2-A85D0588CD26}">
      <dsp:nvSpPr>
        <dsp:cNvPr id="0" name=""/>
        <dsp:cNvSpPr/>
      </dsp:nvSpPr>
      <dsp:spPr>
        <a:xfrm rot="10800000">
          <a:off x="1836538" y="2910823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1927018" y="2971143"/>
        <a:ext cx="717963" cy="180960"/>
      </dsp:txXfrm>
    </dsp:sp>
    <dsp:sp modelId="{E02525FB-62AD-482B-AA8F-9BE218E90216}">
      <dsp:nvSpPr>
        <dsp:cNvPr id="0" name=""/>
        <dsp:cNvSpPr/>
      </dsp:nvSpPr>
      <dsp:spPr>
        <a:xfrm>
          <a:off x="743" y="2630766"/>
          <a:ext cx="1723429" cy="861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Calibri Light" panose="020F0302020204030204"/>
            </a:rPr>
            <a:t>Entidad</a:t>
          </a:r>
          <a:endParaRPr lang="es-ES" sz="2200" kern="1200"/>
        </a:p>
      </dsp:txBody>
      <dsp:txXfrm>
        <a:off x="25982" y="2656005"/>
        <a:ext cx="1672951" cy="811236"/>
      </dsp:txXfrm>
    </dsp:sp>
    <dsp:sp modelId="{92BF49E1-8C4A-4F34-A1CC-817C85C6AB19}">
      <dsp:nvSpPr>
        <dsp:cNvPr id="0" name=""/>
        <dsp:cNvSpPr/>
      </dsp:nvSpPr>
      <dsp:spPr>
        <a:xfrm rot="18000000">
          <a:off x="1124767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215247" y="1738319"/>
        <a:ext cx="717963" cy="18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12FE6D-D4F6-C6C5-CFEC-8EFE1A6E2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1" r="121" b="3911"/>
          <a:stretch/>
        </p:blipFill>
        <p:spPr>
          <a:xfrm>
            <a:off x="-434" y="922"/>
            <a:ext cx="11057317" cy="63902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8147" y="699220"/>
            <a:ext cx="7490604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4400" b="1">
                <a:latin typeface="Arial"/>
                <a:cs typeface="Arial"/>
              </a:rPr>
              <a:t> Competencias transversales en el ámbito laboral</a:t>
            </a: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5D9E999-376E-6CCD-FA53-367BB313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02" y="5827299"/>
            <a:ext cx="2355811" cy="7809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B7BA97-BDFC-3376-C9CD-BFA3F09AF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C4F8E5-790D-F9A7-7E2B-156C16FD3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F6D53456-E178-8071-B7D8-BACB62A9292F}"/>
              </a:ext>
            </a:extLst>
          </p:cNvPr>
          <p:cNvSpPr txBox="1">
            <a:spLocks/>
          </p:cNvSpPr>
          <p:nvPr/>
        </p:nvSpPr>
        <p:spPr>
          <a:xfrm>
            <a:off x="1861594" y="3669357"/>
            <a:ext cx="7158715" cy="1195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 Formativa para AP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085372"/>
            <a:ext cx="10938824" cy="133994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Proactividad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545872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20"/>
              </a:spcBef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Hablamos de la iniciativa, en este caso </a:t>
            </a:r>
            <a: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  <a:t>respecto a la entidad</a:t>
            </a: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 teniendo presente en primer lugar a la persona usuaria/cogestora.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Font typeface="Wingdings,Sans-Serif"/>
              <a:buChar char="ü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Font typeface="Wingdings,Sans-Serif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¿Espero a que me pidan lo que necesitan?</a:t>
            </a:r>
            <a:endParaRPr lang="en-US" sz="1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971550" lvl="1" indent="-285750">
              <a:lnSpc>
                <a:spcPct val="150000"/>
              </a:lnSpc>
              <a:spcBef>
                <a:spcPts val="20"/>
              </a:spcBef>
              <a:buFont typeface="Wingdings,Sans-Serif"/>
              <a:buChar char="ü"/>
            </a:pPr>
            <a:r>
              <a:rPr lang="es-E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Ej. Documentación contrato, diplomas, cambios DNI/NIE, NAFF, justificantes…</a:t>
            </a:r>
            <a:endParaRPr lang="en-US" sz="16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Font typeface="Wingdings,Sans-Serif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¿Aviso de los cambios? </a:t>
            </a:r>
            <a:endParaRPr lang="en-US" sz="1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971550" lvl="1" indent="-285750">
              <a:lnSpc>
                <a:spcPct val="150000"/>
              </a:lnSpc>
              <a:spcBef>
                <a:spcPts val="20"/>
              </a:spcBef>
              <a:buFont typeface="Wingdings,Sans-Serif"/>
              <a:buChar char="ü"/>
            </a:pPr>
            <a:r>
              <a:rPr lang="es-E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Ej. Documentación, dirección, correo electrónico...</a:t>
            </a:r>
            <a:endParaRPr lang="en-US" sz="16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,Sans-Serif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¿Pido ayuda a la persona cogestora?</a:t>
            </a:r>
            <a:endParaRPr lang="es-ES" sz="1800"/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AFD2C1B-8839-3149-8A37-FC09233C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E29268F-E816-AC71-67CE-9AC969B97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106248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2. Aprendizaje autónomo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566748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Buscar nuevas formas de realizar tareas, incorporar nuevos hábitos, consultar con amigos cómo se realizan ciertas actividades o solicitar tiempo para hacer un curso dentro de la empresa.</a:t>
            </a:r>
            <a:endParaRPr lang="en-US"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¿Intento buscar la información entre la documentación que ya tengo?</a:t>
            </a:r>
            <a:endParaRPr lang="en-US" sz="1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1428750" lvl="2" indent="-285750">
              <a:lnSpc>
                <a:spcPct val="100000"/>
              </a:lnSpc>
              <a:spcBef>
                <a:spcPct val="20000"/>
              </a:spcBef>
              <a:buFont typeface="Wingdings,Sans-Serif"/>
              <a:buChar char="ü"/>
            </a:pPr>
            <a:r>
              <a:rPr lang="es-E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Ej. Condiciones de Bajas IT/AT, vacaciones, asuntos propios...</a:t>
            </a:r>
            <a:b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endParaRPr lang="en-US" sz="1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,Sans-Serif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¿Pregunto a la persona cogestora?</a:t>
            </a:r>
            <a:endParaRPr lang="es-ES" sz="1800"/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F90F5A-F507-14C1-D4DA-2D459F4A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656785-0A1B-5E79-8A08-71E9CA7F2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189755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3. Puntualidad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650255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Ni antes ni después.</a:t>
            </a:r>
            <a:endParaRPr lang="es-E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Cuando una persona usuaria del servicio nos pide algo en una hora concreta es por unos motivos, y si comprendemos la </a:t>
            </a:r>
            <a:r>
              <a:rPr lang="es-ES" sz="1800" b="1">
                <a:solidFill>
                  <a:srgbClr val="D83D0E"/>
                </a:solidFill>
                <a:latin typeface="Arial"/>
                <a:cs typeface="Arial"/>
              </a:rPr>
              <a:t>FILOSOFIA DE VIDA INDEPENDIENTE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entenderemos por qué.</a:t>
            </a:r>
            <a:endParaRPr lang="es-E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E87CA6-E61E-F6CF-4F9C-DEFD4CC2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072C064-BCA3-0EDA-F762-FF7ADF688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189755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4. Asertividad y comunicación (I)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34" y="2650255"/>
            <a:ext cx="10946920" cy="937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>
                <a:latin typeface="Arial"/>
                <a:cs typeface="Arial"/>
              </a:rPr>
              <a:t>La comunicación asertiva implica aprender a defender los criterios y opiniones personales con serenidad. Es hacer valer el derecho propio sin herir.</a:t>
            </a: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es-ES" sz="1800"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A8AD7E-D782-1D05-70CA-C10FE7CEAD54}"/>
              </a:ext>
            </a:extLst>
          </p:cNvPr>
          <p:cNvSpPr txBox="1"/>
          <p:nvPr/>
        </p:nvSpPr>
        <p:spPr>
          <a:xfrm>
            <a:off x="657616" y="3590793"/>
            <a:ext cx="5083481" cy="22498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¿Me dirijo a los demás como me gustaría que se dirigieran a mí?</a:t>
            </a:r>
            <a:endParaRPr lang="en-US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¿Cómo escribo un mail?</a:t>
            </a:r>
            <a:endParaRPr lang="en-US">
              <a:latin typeface="Arial"/>
              <a:cs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s-ES" sz="1400" err="1">
                <a:latin typeface="Arial"/>
                <a:cs typeface="Arial"/>
              </a:rPr>
              <a:t>Ej</a:t>
            </a:r>
            <a:r>
              <a:rPr lang="es-ES" sz="1400">
                <a:latin typeface="Arial"/>
                <a:cs typeface="Arial"/>
              </a:rPr>
              <a:t>: Fijarme en otros correos, releer 2 veces el correo que voy a enviar...</a:t>
            </a:r>
            <a:endParaRPr lang="en-US" sz="1400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¿Me presento?</a:t>
            </a:r>
            <a:endParaRPr lang="en-US">
              <a:latin typeface="Arial"/>
              <a:cs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s-ES" sz="1400" err="1">
                <a:latin typeface="Arial"/>
                <a:cs typeface="Arial"/>
              </a:rPr>
              <a:t>Ej</a:t>
            </a:r>
            <a:r>
              <a:rPr lang="es-ES" sz="1400">
                <a:latin typeface="Arial"/>
                <a:cs typeface="Arial"/>
              </a:rPr>
              <a:t>: Nombres de correos sin nombre real dificultan más</a:t>
            </a:r>
            <a:endParaRPr lang="es-ES">
              <a:cs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81E3D9-DA87-2404-D444-6581E9BA20E0}"/>
              </a:ext>
            </a:extLst>
          </p:cNvPr>
          <p:cNvSpPr txBox="1"/>
          <p:nvPr/>
        </p:nvSpPr>
        <p:spPr>
          <a:xfrm>
            <a:off x="6283890" y="3256766"/>
            <a:ext cx="5083481" cy="27381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¿Expongo la situación o demanda de manera clara y concisa? </a:t>
            </a:r>
            <a:endParaRPr lang="es-ES">
              <a:latin typeface="Calibri" panose="020F0502020204030204"/>
              <a:cs typeface="Calibri" panose="020F0502020204030204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¿Cómo me dirijo a las personas por teléfono?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¿Es el mail o el teléfono el medio más adecuado para exponer lo que quiero?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>
                <a:latin typeface="Arial"/>
                <a:cs typeface="Arial"/>
              </a:rPr>
              <a:t>¿Es una urgencia?</a:t>
            </a:r>
          </a:p>
          <a:p>
            <a:pPr marL="742950" lvl="1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400">
                <a:latin typeface="Arial"/>
                <a:cs typeface="Arial"/>
              </a:rPr>
              <a:t>Ej. Comprender los tiempos de la entidad, 200 </a:t>
            </a:r>
            <a:r>
              <a:rPr lang="es-ES" sz="1400" err="1">
                <a:latin typeface="Arial"/>
                <a:cs typeface="Arial"/>
              </a:rPr>
              <a:t>pers</a:t>
            </a:r>
            <a:r>
              <a:rPr lang="es-ES" sz="1400">
                <a:latin typeface="Arial"/>
                <a:cs typeface="Arial"/>
              </a:rPr>
              <a:t> vs. 2 técnicas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1ED3568-5B95-A940-9CBB-FD473883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31ADAC3-F8F3-84A8-A070-BA4FE20A1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4. Asertividad y comunicación (II)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389296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Arial"/>
                <a:cs typeface="Arial"/>
              </a:rPr>
              <a:t>Tengo que ser capaz de hablar con mi persona cogestora de todo aquello con lo que no me siento cómoda/o haciendo y llegar a un acuerdo.</a:t>
            </a:r>
            <a:endParaRPr lang="es-E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Cuando explicamos lo que nos pasa, las personas pueden </a:t>
            </a:r>
            <a:r>
              <a:rPr lang="es-ES" sz="1800" b="1" dirty="0">
                <a:latin typeface="Arial"/>
                <a:cs typeface="Arial"/>
              </a:rPr>
              <a:t>empatizar</a:t>
            </a:r>
            <a:r>
              <a:rPr lang="es-ES" sz="1800" dirty="0">
                <a:latin typeface="Arial"/>
                <a:cs typeface="Arial"/>
              </a:rPr>
              <a:t> con nosotros y buscar soluciones conjuntamente. No suele generar tiranteces y hay que </a:t>
            </a:r>
            <a:r>
              <a:rPr lang="es-ES" sz="1800" b="1" dirty="0">
                <a:latin typeface="Arial"/>
                <a:cs typeface="Arial"/>
              </a:rPr>
              <a:t>ser flexibles </a:t>
            </a:r>
            <a:r>
              <a:rPr lang="es-ES" sz="1800" dirty="0">
                <a:latin typeface="Arial"/>
                <a:cs typeface="Arial"/>
              </a:rPr>
              <a:t>a la hora de aceptar soluciones que quizás no nos gustan del todo, pero nos parece mejor que la situación actual. </a:t>
            </a:r>
          </a:p>
          <a:p>
            <a:pPr marL="0" indent="0">
              <a:buNone/>
            </a:pP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*Asertividad también a la hora de poner límites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4227B1-1983-2A1A-613C-A16853EBCC55}"/>
              </a:ext>
            </a:extLst>
          </p:cNvPr>
          <p:cNvSpPr txBox="1"/>
          <p:nvPr/>
        </p:nvSpPr>
        <p:spPr>
          <a:xfrm>
            <a:off x="1701979" y="3471346"/>
            <a:ext cx="3267205" cy="830997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cs typeface="Calibri"/>
              </a:rPr>
              <a:t>No voy a tocar al perro y deberías encerrarlo porque yo no voy a venir aquí con este animal suelto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0CAA44-7869-65DC-BA07-1354EBD8B58A}"/>
              </a:ext>
            </a:extLst>
          </p:cNvPr>
          <p:cNvSpPr txBox="1"/>
          <p:nvPr/>
        </p:nvSpPr>
        <p:spPr>
          <a:xfrm>
            <a:off x="5946030" y="3230206"/>
            <a:ext cx="3267205" cy="132343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cs typeface="Calibri"/>
              </a:rPr>
              <a:t>Me gustaría poder hablar de esto contigo ya que me dan mucho miedo los perros y me gustaría saber cómo podemos hacerlo para que el servicio se me haga un poco más fácil</a:t>
            </a:r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5. Escucha activa (I)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389296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s-ES" sz="1800">
              <a:latin typeface="Arial"/>
              <a:ea typeface="+mn-lt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La escucha activa es el acto de escuchar con atención y concentración a la otra persona, mostrando este interés mediante acciones verbales y no verbales: como asentir con la cabeza, mirar a los ojos, hacer preguntas... </a:t>
            </a:r>
            <a:br>
              <a:rPr lang="es-ES" sz="1800" dirty="0">
                <a:latin typeface="Arial"/>
                <a:cs typeface="Arial"/>
              </a:rPr>
            </a:br>
            <a:endParaRPr lang="es-ES" sz="1800" dirty="0"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Es importante escuchar plenamente sin estar pensando lo que vamos a responder después (*error frecuente)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8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5. Escucha activa (II)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34" y="2389296"/>
            <a:ext cx="4986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>
                <a:latin typeface="Arial"/>
                <a:ea typeface="+mn-lt"/>
                <a:cs typeface="Arial"/>
              </a:rPr>
              <a:t>Técnicas que ayudan a la escucha activa:</a:t>
            </a:r>
          </a:p>
          <a:p>
            <a:pPr marL="0" indent="0">
              <a:buNone/>
            </a:pPr>
            <a:endParaRPr lang="es-ES" sz="1800">
              <a:latin typeface="Arial"/>
              <a:ea typeface="+mn-lt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ea typeface="+mn-lt"/>
                <a:cs typeface="Arial"/>
              </a:rPr>
              <a:t>Asiente de forma natural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ea typeface="+mn-lt"/>
                <a:cs typeface="Arial"/>
              </a:rPr>
              <a:t>Deja hablar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ea typeface="+mn-lt"/>
                <a:cs typeface="Arial"/>
              </a:rPr>
              <a:t>No te dejes distraer, enfócate en tu interlocutor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ea typeface="+mn-lt"/>
                <a:cs typeface="Arial"/>
              </a:rPr>
              <a:t>Mantén la cabeza clara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ea typeface="+mn-lt"/>
                <a:cs typeface="Arial"/>
              </a:rPr>
              <a:t>Evalúa el contenido y no la manera de decir las cosas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70FC83A-B154-6536-0656-95D8705B0C75}"/>
              </a:ext>
            </a:extLst>
          </p:cNvPr>
          <p:cNvSpPr txBox="1">
            <a:spLocks/>
          </p:cNvSpPr>
          <p:nvPr/>
        </p:nvSpPr>
        <p:spPr>
          <a:xfrm>
            <a:off x="6120757" y="2385121"/>
            <a:ext cx="498661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+mn-lt"/>
                <a:cs typeface="Arial"/>
              </a:rPr>
              <a:t>Mantén el contacto visual</a:t>
            </a:r>
            <a:endParaRPr lang="es-ES" dirty="0"/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Calibri"/>
                <a:cs typeface="Arial"/>
              </a:rPr>
              <a:t>Parafrasea y resume, envía el mensaje que estás escuchando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Calibri"/>
                <a:cs typeface="Arial"/>
              </a:rPr>
              <a:t>Toma notas cuando sea necesario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Calibri"/>
                <a:cs typeface="Arial"/>
              </a:rPr>
              <a:t>No interrumpas, espera hasta el final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Calibri"/>
                <a:cs typeface="Arial"/>
              </a:rPr>
              <a:t>No saques conclusiones precipitadas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dirty="0">
                <a:latin typeface="Arial"/>
                <a:ea typeface="Calibri"/>
                <a:cs typeface="Arial"/>
              </a:rPr>
              <a:t>Intenta escuchar las ideas principales</a:t>
            </a:r>
          </a:p>
        </p:txBody>
      </p:sp>
    </p:spTree>
    <p:extLst>
      <p:ext uri="{BB962C8B-B14F-4D97-AF65-F5344CB8AC3E}">
        <p14:creationId xmlns:p14="http://schemas.microsoft.com/office/powerpoint/2010/main" val="212042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5. Escucha activa (III)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34" y="2389296"/>
            <a:ext cx="4986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>
                <a:latin typeface="Arial"/>
                <a:ea typeface="Calibri"/>
                <a:cs typeface="Arial"/>
              </a:rPr>
              <a:t>Consejos para la escucha activa:</a:t>
            </a:r>
          </a:p>
          <a:p>
            <a:pPr marL="0" indent="0">
              <a:buNone/>
            </a:pPr>
            <a:endParaRPr lang="es-ES" sz="1800">
              <a:latin typeface="Arial"/>
              <a:ea typeface="+mn-lt"/>
              <a:cs typeface="Arial"/>
            </a:endParaRPr>
          </a:p>
          <a:p>
            <a:pPr marL="342900" indent="-342900">
              <a:buAutoNum type="arabicPeriod"/>
            </a:pPr>
            <a: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  <a:t>Mostrar empatía: </a:t>
            </a:r>
            <a:r>
              <a:rPr lang="es-ES" sz="1800">
                <a:latin typeface="Arial"/>
                <a:ea typeface="+mn-lt"/>
                <a:cs typeface="Arial"/>
              </a:rPr>
              <a:t>escuchar activamente las emociones de los otros es tratar de "meternos en su piel".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err="1">
                <a:latin typeface="Arial"/>
                <a:ea typeface="+mn-lt"/>
                <a:cs typeface="Arial"/>
              </a:rPr>
              <a:t>Ej</a:t>
            </a:r>
            <a:r>
              <a:rPr lang="es-ES" sz="1400">
                <a:latin typeface="Arial"/>
                <a:ea typeface="+mn-lt"/>
                <a:cs typeface="Arial"/>
              </a:rPr>
              <a:t>: </a:t>
            </a:r>
            <a:r>
              <a:rPr lang="es-ES" sz="1400" i="1">
                <a:latin typeface="Arial"/>
                <a:ea typeface="+mn-lt"/>
                <a:cs typeface="Arial"/>
              </a:rPr>
              <a:t>"entiendo lo que sientes", "noto que..."</a:t>
            </a:r>
            <a:endParaRPr lang="es-ES" sz="2800">
              <a:ea typeface="Calibri" panose="020F0502020204030204"/>
              <a:cs typeface="Calibri" panose="020F0502020204030204"/>
            </a:endParaRPr>
          </a:p>
          <a:p>
            <a:pPr marL="285750" indent="-285750">
              <a:buAutoNum type="arabicPeriod"/>
            </a:pPr>
            <a: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  <a:t>Parafrasear:</a:t>
            </a:r>
            <a:r>
              <a:rPr lang="es-ES" sz="1800">
                <a:latin typeface="Arial"/>
                <a:ea typeface="+mn-lt"/>
                <a:cs typeface="Arial"/>
              </a:rPr>
              <a:t> decir con las propias palabras lo que parece que nos acaban de decir.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err="1">
                <a:latin typeface="Arial"/>
                <a:ea typeface="+mn-lt"/>
                <a:cs typeface="Arial"/>
              </a:rPr>
              <a:t>Ej</a:t>
            </a:r>
            <a:r>
              <a:rPr lang="es-ES" sz="1400">
                <a:latin typeface="Arial"/>
                <a:ea typeface="+mn-lt"/>
                <a:cs typeface="Arial"/>
              </a:rPr>
              <a:t>: </a:t>
            </a:r>
            <a:r>
              <a:rPr lang="es-ES" sz="1400" i="1">
                <a:latin typeface="Arial"/>
                <a:ea typeface="+mn-lt"/>
                <a:cs typeface="Arial"/>
              </a:rPr>
              <a:t>"Entonces, según lo que veo, lo que pasaba era que...", "¿quieres decir que te sentiste...?"</a:t>
            </a:r>
          </a:p>
          <a:p>
            <a:pPr marL="285750" indent="-285750">
              <a:buAutoNum type="arabicPeriod"/>
            </a:pPr>
            <a:r>
              <a:rPr lang="es-ES" sz="1800">
                <a:latin typeface="Arial"/>
                <a:ea typeface="+mn-lt"/>
                <a:cs typeface="Arial"/>
              </a:rPr>
              <a:t>Emitir </a:t>
            </a:r>
            <a: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  <a:t>palabras de refuerzo </a:t>
            </a:r>
            <a:r>
              <a:rPr lang="es-ES" sz="1800">
                <a:latin typeface="Arial"/>
                <a:ea typeface="+mn-lt"/>
                <a:cs typeface="Arial"/>
              </a:rPr>
              <a:t>o cumplidos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err="1">
                <a:latin typeface="Arial"/>
                <a:ea typeface="Calibri"/>
                <a:cs typeface="Arial"/>
              </a:rPr>
              <a:t>Ej</a:t>
            </a:r>
            <a:r>
              <a:rPr lang="es-ES" sz="1400">
                <a:latin typeface="Arial"/>
                <a:ea typeface="Calibri"/>
                <a:cs typeface="Arial"/>
              </a:rPr>
              <a:t>: "Eso es muy divertido"; "me encanta hablar de ti"; "¡Fantástico!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70FC83A-B154-6536-0656-95D8705B0C75}"/>
              </a:ext>
            </a:extLst>
          </p:cNvPr>
          <p:cNvSpPr txBox="1">
            <a:spLocks/>
          </p:cNvSpPr>
          <p:nvPr/>
        </p:nvSpPr>
        <p:spPr>
          <a:xfrm>
            <a:off x="6120757" y="2113724"/>
            <a:ext cx="498661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4. </a:t>
            </a:r>
            <a:r>
              <a:rPr lang="es-ES" sz="1800" b="1" dirty="0">
                <a:solidFill>
                  <a:srgbClr val="D83D0E"/>
                </a:solidFill>
                <a:latin typeface="Arial"/>
                <a:ea typeface="Calibri"/>
                <a:cs typeface="Arial"/>
              </a:rPr>
              <a:t>Resumir:</a:t>
            </a:r>
            <a:r>
              <a:rPr lang="es-ES" sz="1800" dirty="0">
                <a:latin typeface="Arial"/>
                <a:ea typeface="Calibri"/>
                <a:cs typeface="Arial"/>
              </a:rPr>
              <a:t> informamos a la otra persona de nuestro grado de comprensión o de la necesidad de mayor aclaración.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dirty="0" err="1">
                <a:latin typeface="Arial"/>
                <a:ea typeface="Calibri"/>
                <a:cs typeface="Arial"/>
              </a:rPr>
              <a:t>Ej</a:t>
            </a:r>
            <a:r>
              <a:rPr lang="es-ES" sz="1400" dirty="0">
                <a:latin typeface="Arial"/>
                <a:ea typeface="Calibri"/>
                <a:cs typeface="Arial"/>
              </a:rPr>
              <a:t>: "Si no he entendido mal..." "Es decir, lo que me estás diciendo es..."</a:t>
            </a:r>
          </a:p>
          <a:p>
            <a:pPr marL="457200" lvl="1" indent="0">
              <a:buNone/>
            </a:pPr>
            <a:endParaRPr lang="es-ES" sz="14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5.</a:t>
            </a:r>
            <a:r>
              <a:rPr lang="es-ES" sz="1800" b="1" dirty="0">
                <a:solidFill>
                  <a:srgbClr val="D83D0E"/>
                </a:solidFill>
                <a:latin typeface="Arial"/>
                <a:ea typeface="Calibri"/>
                <a:cs typeface="Arial"/>
              </a:rPr>
              <a:t> No interrumpir</a:t>
            </a:r>
            <a:r>
              <a:rPr lang="es-ES" sz="1800" dirty="0">
                <a:latin typeface="Arial"/>
                <a:ea typeface="Calibri"/>
                <a:cs typeface="Arial"/>
              </a:rPr>
              <a:t> cuando el otro/a está hablando</a:t>
            </a:r>
            <a:endParaRPr lang="es-E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s-ES" sz="180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 panose="020F0502020204030204"/>
                <a:cs typeface="Arial"/>
              </a:rPr>
              <a:t>6.</a:t>
            </a:r>
            <a:r>
              <a:rPr lang="es-ES" sz="1800" b="1" dirty="0">
                <a:solidFill>
                  <a:srgbClr val="D83D0E"/>
                </a:solidFill>
                <a:latin typeface="Arial"/>
                <a:ea typeface="Calibri" panose="020F0502020204030204"/>
                <a:cs typeface="Arial"/>
              </a:rPr>
              <a:t> No</a:t>
            </a:r>
            <a:r>
              <a:rPr lang="es-ES" sz="1800" dirty="0">
                <a:latin typeface="Arial"/>
                <a:ea typeface="Calibri" panose="020F0502020204030204"/>
                <a:cs typeface="Arial"/>
              </a:rPr>
              <a:t> adoptar una </a:t>
            </a:r>
            <a:r>
              <a:rPr lang="es-ES" sz="1800" b="1" dirty="0">
                <a:solidFill>
                  <a:srgbClr val="D83D0E"/>
                </a:solidFill>
                <a:latin typeface="Arial"/>
                <a:ea typeface="Calibri" panose="020F0502020204030204"/>
                <a:cs typeface="Arial"/>
              </a:rPr>
              <a:t>actitud hostil</a:t>
            </a:r>
            <a:r>
              <a:rPr lang="es-ES" sz="1800" dirty="0">
                <a:latin typeface="Arial"/>
                <a:ea typeface="Calibri" panose="020F0502020204030204"/>
                <a:cs typeface="Arial"/>
              </a:rPr>
              <a:t> ni emocional mientras se escucha, eso impedirá que la persona se sienta escuchada, porque puede hacerla sentir incómoda</a:t>
            </a:r>
          </a:p>
        </p:txBody>
      </p:sp>
    </p:spTree>
    <p:extLst>
      <p:ext uri="{BB962C8B-B14F-4D97-AF65-F5344CB8AC3E}">
        <p14:creationId xmlns:p14="http://schemas.microsoft.com/office/powerpoint/2010/main" val="304955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5. Escucha activa (IIII)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34" y="2389296"/>
            <a:ext cx="4986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s-ES" sz="1800" b="1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s-ES" sz="1800">
                <a:latin typeface="Arial"/>
                <a:ea typeface="+mn-lt"/>
                <a:cs typeface="Arial"/>
              </a:rPr>
              <a:t>7. Aprende a</a:t>
            </a:r>
            <a: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  <a:t> evitar las distracciones</a:t>
            </a:r>
            <a:br>
              <a:rPr lang="es-ES" sz="1800" b="1">
                <a:solidFill>
                  <a:srgbClr val="D83D0E"/>
                </a:solidFill>
                <a:latin typeface="Arial"/>
                <a:ea typeface="+mn-lt"/>
                <a:cs typeface="Arial"/>
              </a:rPr>
            </a:br>
            <a:endParaRPr lang="es-ES" sz="1800" b="1">
              <a:solidFill>
                <a:srgbClr val="D83D0E"/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s-ES" sz="1800">
                <a:latin typeface="Arial"/>
                <a:ea typeface="Calibri"/>
                <a:cs typeface="Arial"/>
              </a:rPr>
              <a:t>8.</a:t>
            </a:r>
            <a:r>
              <a:rPr lang="es-ES" sz="1800" b="1">
                <a:solidFill>
                  <a:srgbClr val="D83D0E"/>
                </a:solidFill>
                <a:latin typeface="Arial"/>
                <a:ea typeface="Calibri"/>
                <a:cs typeface="Arial"/>
              </a:rPr>
              <a:t> Eco:</a:t>
            </a:r>
            <a:r>
              <a:rPr lang="es-ES" sz="1800">
                <a:latin typeface="Arial"/>
                <a:ea typeface="Calibri"/>
                <a:cs typeface="Arial"/>
              </a:rPr>
              <a:t> repetición textual de lo que ha dicho la otra persona. Es una auténtica regla de oro, </a:t>
            </a:r>
            <a:r>
              <a:rPr lang="es-ES" sz="1800" err="1">
                <a:latin typeface="Arial"/>
                <a:ea typeface="Calibri"/>
                <a:cs typeface="Arial"/>
              </a:rPr>
              <a:t>sobretodo</a:t>
            </a:r>
            <a:r>
              <a:rPr lang="es-ES" sz="1800">
                <a:latin typeface="Arial"/>
                <a:ea typeface="Calibri"/>
                <a:cs typeface="Arial"/>
              </a:rPr>
              <a:t> si la otra persona está alterada, aunque usado en exceso puede hacer pensar a la otra persona que la estamos imitando. </a:t>
            </a:r>
            <a:br>
              <a:rPr lang="es-ES" sz="1800">
                <a:latin typeface="Arial"/>
                <a:ea typeface="Calibri"/>
                <a:cs typeface="Arial"/>
              </a:rPr>
            </a:br>
            <a:endParaRPr lang="es-ES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9. </a:t>
            </a:r>
            <a:r>
              <a:rPr lang="es-ES" sz="1800" b="1">
                <a:solidFill>
                  <a:srgbClr val="D83D0E"/>
                </a:solidFill>
                <a:latin typeface="Arial"/>
                <a:ea typeface="Calibri"/>
                <a:cs typeface="Arial"/>
              </a:rPr>
              <a:t>Reformulación:</a:t>
            </a:r>
            <a:r>
              <a:rPr lang="es-E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Expresar con nuestras propias palabras lo que hemos comprendido del mensaje</a:t>
            </a:r>
          </a:p>
          <a:p>
            <a:pPr marL="342900" indent="-342900">
              <a:buAutoNum type="arabicPeriod"/>
            </a:pPr>
            <a:endParaRPr lang="es-ES" sz="1800" b="1">
              <a:solidFill>
                <a:srgbClr val="D83D0E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70FC83A-B154-6536-0656-95D8705B0C75}"/>
              </a:ext>
            </a:extLst>
          </p:cNvPr>
          <p:cNvSpPr txBox="1">
            <a:spLocks/>
          </p:cNvSpPr>
          <p:nvPr/>
        </p:nvSpPr>
        <p:spPr>
          <a:xfrm>
            <a:off x="6120757" y="2113724"/>
            <a:ext cx="498661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10. </a:t>
            </a:r>
            <a:r>
              <a:rPr lang="es-ES" sz="1800" b="1" dirty="0">
                <a:solidFill>
                  <a:srgbClr val="D83D0E"/>
                </a:solidFill>
                <a:latin typeface="Arial"/>
                <a:ea typeface="Calibri"/>
                <a:cs typeface="Arial"/>
              </a:rPr>
              <a:t>Invitación a seguir hablando</a:t>
            </a:r>
            <a:r>
              <a:rPr lang="es-ES" sz="1800" dirty="0">
                <a:latin typeface="Arial"/>
                <a:ea typeface="Calibri"/>
                <a:cs typeface="Arial"/>
              </a:rPr>
              <a:t>: se puede realizar a través de señales no verbales como la expresión facial, mirada atenta, postura corporal inclinada hacia la persona a la que atendemos... o también con mensajes verbales como</a:t>
            </a:r>
            <a:r>
              <a:rPr lang="es-ES" sz="1800" i="1" dirty="0">
                <a:latin typeface="Arial"/>
                <a:ea typeface="Calibri"/>
                <a:cs typeface="Arial"/>
              </a:rPr>
              <a:t> "Explícame más esto", "Me decías que..." "¿Podrías aclarármelo más?</a:t>
            </a: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11.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 distraer: </a:t>
            </a:r>
            <a:r>
              <a:rPr lang="es-ES" sz="1800" dirty="0">
                <a:latin typeface="Arial"/>
                <a:ea typeface="Calibri"/>
                <a:cs typeface="Arial"/>
              </a:rPr>
              <a:t>no interrumpir a quien habla</a:t>
            </a: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12.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 juzgar</a:t>
            </a: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13.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 ofrecer ayuda o soluciones prematuras</a:t>
            </a:r>
          </a:p>
          <a:p>
            <a:pPr marL="0" indent="0">
              <a:buNone/>
            </a:pPr>
            <a:r>
              <a:rPr lang="es-ES" sz="1800" dirty="0">
                <a:latin typeface="Arial"/>
                <a:ea typeface="Calibri"/>
                <a:cs typeface="Arial"/>
              </a:rPr>
              <a:t>14.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 rechazar </a:t>
            </a:r>
            <a:r>
              <a:rPr lang="es-ES" sz="1800" dirty="0">
                <a:latin typeface="Arial"/>
                <a:ea typeface="Calibri"/>
                <a:cs typeface="Arial"/>
              </a:rPr>
              <a:t>lo que el otro/a esté sintiendo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000" err="1">
                <a:latin typeface="Arial"/>
                <a:cs typeface="Arial"/>
              </a:rPr>
              <a:t>Ej</a:t>
            </a:r>
            <a:r>
              <a:rPr lang="es-ES" sz="1000" dirty="0">
                <a:latin typeface="Arial"/>
                <a:cs typeface="Arial"/>
              </a:rPr>
              <a:t>: "no te preocupes, eso no es nada"</a:t>
            </a:r>
          </a:p>
        </p:txBody>
      </p:sp>
    </p:spTree>
    <p:extLst>
      <p:ext uri="{BB962C8B-B14F-4D97-AF65-F5344CB8AC3E}">
        <p14:creationId xmlns:p14="http://schemas.microsoft.com/office/powerpoint/2010/main" val="114756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E500EDF-E904-9EB1-9F63-0E5FCF97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995" y="2504118"/>
            <a:ext cx="7738998" cy="20549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>
                <a:latin typeface="Arial"/>
                <a:cs typeface="Arial"/>
              </a:rPr>
              <a:t>"Para poder desarrollar una relación fluida y de confianza lo más importante es hacerlo a través de un interés sincero de descubrir a la otra persona. Hacerlo a través de la escucha y tener una actitud atenta, no sólo en lo que se dice sino también en lo que se transmite"</a:t>
            </a:r>
            <a:br>
              <a:rPr lang="es-ES" sz="2400">
                <a:latin typeface="Arial"/>
                <a:cs typeface="Arial"/>
              </a:rPr>
            </a:br>
            <a:endParaRPr lang="es-ES" sz="24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s-ES" sz="1800">
                <a:latin typeface="Arial"/>
                <a:ea typeface="Calibri" panose="020F0502020204030204"/>
                <a:cs typeface="Arial"/>
              </a:rPr>
              <a:t>(Guía práctica de autogestión de ECOM)</a:t>
            </a:r>
          </a:p>
        </p:txBody>
      </p:sp>
    </p:spTree>
    <p:extLst>
      <p:ext uri="{BB962C8B-B14F-4D97-AF65-F5344CB8AC3E}">
        <p14:creationId xmlns:p14="http://schemas.microsoft.com/office/powerpoint/2010/main" val="290138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Presentación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389296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Mi </a:t>
            </a:r>
            <a:r>
              <a:rPr lang="es-ES" sz="1800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"superpoder" como asistente personal</a:t>
            </a:r>
          </a:p>
          <a:p>
            <a:pPr marL="0" indent="0">
              <a:buNone/>
            </a:pPr>
            <a:endParaRPr lang="es-ES" sz="1800" b="1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s-ES" sz="1800">
                <a:latin typeface="Arial"/>
                <a:ea typeface="+mn-lt"/>
                <a:cs typeface="+mn-lt"/>
              </a:rPr>
              <a:t>Se invita a cada una a identificar y compartir una cualidad o habilidad que considera fundamental para su rol como asistente personal. </a:t>
            </a:r>
            <a:endParaRPr lang="es-ES" sz="1800">
              <a:latin typeface="Arial"/>
              <a:cs typeface="Calibri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BEF7DB6-414E-74A7-31E9-17B6600F1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98D895F-6C75-CC7A-E254-549F7F146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D83D0E"/>
                </a:solidFill>
                <a:latin typeface="Arial"/>
                <a:cs typeface="Arial"/>
              </a:rPr>
              <a:t>6. Empatía (I)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27" y="2389296"/>
            <a:ext cx="10937274" cy="2316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La empatía es una habilidad básica de la comunicación interpersonal. 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Ésta permite un entendimiento sólido entre dos personas. </a:t>
            </a:r>
            <a:endParaRPr lang="es-ES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En consecuencia, la empatía es fundamental para comprender en profundidad el mensaje del otro/a y así establecer un diálogo. </a:t>
            </a:r>
            <a:endParaRPr lang="es-ES">
              <a:latin typeface="Calibri" panose="020F0502020204030204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cs typeface="Arial"/>
              </a:rPr>
              <a:t>Se describe como la capacidad de ponerse en el lugar de la otra persona. </a:t>
            </a:r>
            <a:endParaRPr lang="es-ES" dirty="0"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4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D83D0E"/>
                </a:solidFill>
                <a:latin typeface="Arial"/>
                <a:cs typeface="Arial"/>
              </a:rPr>
              <a:t>6. Empatía (II)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27" y="2389296"/>
            <a:ext cx="5834768" cy="3444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 dirty="0">
                <a:latin typeface="Arial"/>
                <a:cs typeface="Arial"/>
              </a:rPr>
              <a:t>¿Cómo se demuestra la empatía?</a:t>
            </a:r>
            <a:endParaRPr lang="es-ES" b="1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lang="es-ES" sz="18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Prestamos atención</a:t>
            </a:r>
            <a:r>
              <a:rPr lang="es-ES" sz="1800" dirty="0">
                <a:latin typeface="Arial"/>
                <a:cs typeface="Arial"/>
              </a:rPr>
              <a:t> a su mensaje y nos mantenemos alerta a sus gestos corporales.</a:t>
            </a:r>
          </a:p>
          <a:p>
            <a:pPr marL="342900" indent="-342900">
              <a:buAutoNum type="arabicPeriod"/>
            </a:pP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Nos mostramos dispuestos/as </a:t>
            </a:r>
            <a:r>
              <a:rPr lang="es-ES" sz="1800" dirty="0">
                <a:latin typeface="Arial"/>
                <a:cs typeface="Arial"/>
              </a:rPr>
              <a:t>a conversar los temas que la otra persona considere importantes</a:t>
            </a:r>
          </a:p>
          <a:p>
            <a:pPr marL="342900" indent="-342900">
              <a:buAutoNum type="arabicPeriod"/>
            </a:pP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Le expresamos</a:t>
            </a:r>
            <a:r>
              <a:rPr lang="es-ES" sz="1800" dirty="0">
                <a:latin typeface="Arial"/>
                <a:cs typeface="Arial"/>
              </a:rPr>
              <a:t> mediante el lenguaje verbal y no verbal que hemos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entendido </a:t>
            </a:r>
            <a:r>
              <a:rPr lang="es-ES" sz="1800" dirty="0">
                <a:latin typeface="Arial"/>
                <a:cs typeface="Arial"/>
              </a:rPr>
              <a:t>su mensaje</a:t>
            </a:r>
          </a:p>
          <a:p>
            <a:pPr marL="342900" indent="-342900">
              <a:buAutoNum type="arabicPeriod"/>
            </a:pPr>
            <a:r>
              <a:rPr lang="es-ES" sz="1800" dirty="0">
                <a:latin typeface="Arial"/>
                <a:cs typeface="Arial"/>
              </a:rPr>
              <a:t>Prestamos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atención a su respuesta</a:t>
            </a:r>
            <a:r>
              <a:rPr lang="es-ES" sz="1800" dirty="0">
                <a:latin typeface="Arial"/>
                <a:cs typeface="Arial"/>
              </a:rPr>
              <a:t> (verbal y no verbal)</a:t>
            </a:r>
          </a:p>
          <a:p>
            <a:pPr marL="0" indent="0">
              <a:buNone/>
            </a:pP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D0ADC6-3025-BF10-DC8D-5D6AF362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A9F3CB-5950-3EDB-7A93-BF884017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D47108-0859-22CF-5D39-D2FB021ED3DD}"/>
              </a:ext>
            </a:extLst>
          </p:cNvPr>
          <p:cNvSpPr txBox="1">
            <a:spLocks/>
          </p:cNvSpPr>
          <p:nvPr/>
        </p:nvSpPr>
        <p:spPr>
          <a:xfrm>
            <a:off x="6489668" y="2512759"/>
            <a:ext cx="4821984" cy="3444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5. Nos preocupamos de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no hacer evaluaciones o juicios</a:t>
            </a: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6. Si hay algo que la otra persona considere preocupante y nosotros no, hacemos un </a:t>
            </a:r>
            <a:r>
              <a:rPr lang="es-ES" sz="1800" b="1" dirty="0">
                <a:solidFill>
                  <a:srgbClr val="D83D0E"/>
                </a:solidFill>
                <a:latin typeface="Arial"/>
                <a:cs typeface="Arial"/>
              </a:rPr>
              <a:t>esfuerzo para entender </a:t>
            </a:r>
            <a:r>
              <a:rPr lang="es-ES" sz="1800" dirty="0">
                <a:latin typeface="Arial"/>
                <a:cs typeface="Arial"/>
              </a:rPr>
              <a:t>por qué lo siente así.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58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231509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5. Flexibilidad y capacidad de adaptación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692009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Capacidad de cambiar nuestra manera de trabajar sin que nos suponga algo negativo.</a:t>
            </a:r>
            <a:endParaRPr lang="es-ES">
              <a:cs typeface="Arial"/>
            </a:endParaRPr>
          </a:p>
          <a:p>
            <a:pPr marL="0" indent="0">
              <a:buNone/>
            </a:pPr>
            <a:r>
              <a:rPr lang="es-ES" sz="1800">
                <a:latin typeface="Arial"/>
                <a:cs typeface="Arial"/>
              </a:rPr>
              <a:t>Tenemos que ver el </a:t>
            </a:r>
            <a:r>
              <a:rPr lang="es-ES" sz="1800" b="1">
                <a:latin typeface="Arial"/>
                <a:cs typeface="Arial"/>
              </a:rPr>
              <a:t>cambio</a:t>
            </a:r>
            <a:r>
              <a:rPr lang="es-ES" sz="1800">
                <a:latin typeface="Arial"/>
                <a:cs typeface="Arial"/>
              </a:rPr>
              <a:t> como una </a:t>
            </a:r>
            <a:r>
              <a:rPr lang="es-ES" sz="1800" b="1">
                <a:latin typeface="Arial"/>
                <a:cs typeface="Arial"/>
              </a:rPr>
              <a:t>oportunidad</a:t>
            </a:r>
            <a:r>
              <a:rPr lang="es-ES" sz="180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cs typeface="Arial"/>
              </a:rPr>
              <a:t>¿Tengo una mente abierta a los cambios? Tener una mente abierta permite adaptarse a los cambios con mayor facilidad.</a:t>
            </a:r>
            <a:endParaRPr lang="es-ES" sz="1800">
              <a:cs typeface="Calibri"/>
            </a:endParaRPr>
          </a:p>
          <a:p>
            <a:pPr marL="0" indent="0">
              <a:buNone/>
            </a:pPr>
            <a:endParaRPr lang="es-E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600" err="1">
                <a:latin typeface="Arial"/>
                <a:cs typeface="Arial"/>
              </a:rPr>
              <a:t>Ej</a:t>
            </a:r>
            <a:r>
              <a:rPr lang="es-ES" sz="1600">
                <a:latin typeface="Arial"/>
                <a:cs typeface="Arial"/>
              </a:rPr>
              <a:t>: "Siempre trabajo por las mañanas, pero la semana que viene me han pedido que vaya por la tarde."</a:t>
            </a:r>
          </a:p>
          <a:p>
            <a:pPr marL="457200" lvl="1" indent="0">
              <a:buNone/>
            </a:pPr>
            <a:r>
              <a:rPr lang="es-ES" sz="1200" i="1">
                <a:latin typeface="Arial"/>
                <a:cs typeface="Arial"/>
              </a:rPr>
              <a:t>A) Estoy enfadado porque no me gusta trabajar por la tarde</a:t>
            </a:r>
          </a:p>
          <a:p>
            <a:pPr marL="457200" lvl="1" indent="0">
              <a:buNone/>
            </a:pPr>
            <a:r>
              <a:rPr lang="es-ES" sz="1200" i="1">
                <a:latin typeface="Arial"/>
                <a:cs typeface="Arial"/>
              </a:rPr>
              <a:t>B) No me gusta trabajar por las tardes, pero ya que es algo puntual, voy a aprovechar para hacer gestiones </a:t>
            </a:r>
            <a:br>
              <a:rPr lang="es-ES" sz="1200" i="1">
                <a:latin typeface="Arial"/>
                <a:cs typeface="Arial"/>
              </a:rPr>
            </a:br>
            <a:r>
              <a:rPr lang="es-ES" sz="1200" i="1">
                <a:latin typeface="Arial"/>
                <a:cs typeface="Arial"/>
              </a:rPr>
              <a:t>que solo puedo hacer por las mañanas como ir al banco.</a:t>
            </a:r>
          </a:p>
          <a:p>
            <a:pPr marL="457200" lvl="1" indent="0">
              <a:buNone/>
            </a:pPr>
            <a:endParaRPr lang="es-ES" sz="1200" i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400">
                <a:latin typeface="Arial"/>
                <a:cs typeface="Arial"/>
              </a:rPr>
              <a:t>*Depende en parte, de nuestra organización*</a:t>
            </a: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553994-19D0-AD89-E644-918417AC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886D6B-A7DF-D944-48AA-56A8C9EEE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085372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6. Digitalización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545872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Nueva competencia transversal importante e imprescindible hoy en día. Aprender a manejar herramientas de videollamada, formación, correo electrónico...</a:t>
            </a:r>
            <a:endParaRPr lang="es-E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cs typeface="Arial"/>
              </a:rPr>
              <a:t>¿Conozco las herramientas que usa la entidad?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latin typeface="Arial"/>
                <a:cs typeface="Arial"/>
              </a:rPr>
              <a:t>Ej. Zoom, correo electrónico. ¿Tengo un correo para el trabajo? ¿Escribo el cuerpo del texto en el mail? ¿Escribo un asunto?</a:t>
            </a:r>
            <a:endParaRPr lang="es-ES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cs typeface="Arial"/>
              </a:rPr>
              <a:t>¿Qué necesito saber hacer para mejorar en mi trabajo y mantenerme informada?</a:t>
            </a:r>
            <a:endParaRPr lang="es-ES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 err="1">
                <a:latin typeface="Arial"/>
                <a:cs typeface="Arial"/>
              </a:rPr>
              <a:t>Ej</a:t>
            </a:r>
            <a:r>
              <a:rPr lang="es-ES" sz="1400">
                <a:latin typeface="Arial"/>
                <a:cs typeface="Arial"/>
              </a:rPr>
              <a:t>: ¿Tengo que saber cómo sacar documentos de un ordenador? ¿Tengo que saber conectarme a la plataforma zoom?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cs typeface="Arial"/>
              </a:rPr>
              <a:t>¿Sé usarlas? Y si no, ¿qué haré para aprender?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latin typeface="Arial"/>
                <a:cs typeface="Arial"/>
              </a:rPr>
              <a:t>¿A quién puedo pedir ayuda?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-ES" sz="140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400">
                <a:latin typeface="Arial"/>
                <a:cs typeface="Arial"/>
              </a:rPr>
              <a:t>Sugerencia: Aunque el PC siempre es más cómodo, podemos usar el móvil (smartphone) </a:t>
            </a:r>
            <a:br>
              <a:rPr lang="es-ES" sz="1400">
                <a:latin typeface="Arial"/>
                <a:cs typeface="Arial"/>
              </a:rPr>
            </a:br>
            <a:r>
              <a:rPr lang="es-ES" sz="1400">
                <a:latin typeface="Arial"/>
                <a:cs typeface="Arial"/>
              </a:rPr>
              <a:t>si no tengo acceso a un ordenador.</a:t>
            </a:r>
          </a:p>
          <a:p>
            <a:pPr marL="457200" lvl="1" indent="0">
              <a:buNone/>
            </a:pPr>
            <a:endParaRPr lang="es-ES" sz="1400"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6FECE5-32FC-1214-3CE1-C59B19CE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2C77E3-3049-D799-42EE-BEAC53F8D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179317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7. Responsabilidad y compromiso (I)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27" y="2639817"/>
            <a:ext cx="54682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s-ES" sz="2000" b="1">
                <a:solidFill>
                  <a:srgbClr val="D83D0E"/>
                </a:solidFill>
                <a:latin typeface="Arial"/>
                <a:cs typeface="Arial"/>
              </a:rPr>
              <a:t>Con la persona cogestora</a:t>
            </a:r>
            <a:br>
              <a:rPr lang="es-ES" sz="2000" b="1">
                <a:solidFill>
                  <a:srgbClr val="D83D0E"/>
                </a:solidFill>
                <a:latin typeface="Arial"/>
                <a:cs typeface="Arial"/>
              </a:rPr>
            </a:b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Nuestro trabajo es MUY IMPORTANTE para promover la autonomía y la vida independiente de algunas personas.</a:t>
            </a:r>
            <a:endParaRPr lang="es-E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s-ES" sz="1800">
                <a:latin typeface="Arial"/>
                <a:cs typeface="Arial"/>
              </a:rPr>
              <a:t>Gracias al servicio de Asistencia Personal pueden decidir qué quieren hacer, cuándo y dónde.</a:t>
            </a:r>
          </a:p>
          <a:p>
            <a:pPr marL="0" indent="0" algn="just">
              <a:buNone/>
            </a:pPr>
            <a:r>
              <a:rPr lang="es-ES" sz="1800">
                <a:latin typeface="Arial"/>
                <a:cs typeface="Arial"/>
              </a:rPr>
              <a:t>Ellas se organizan contando con nuestro apoyo y si somos intermitentes o no tenemos un buen compromiso con nuestra labor, sus vidas se pueden ver condicionadas. </a:t>
            </a:r>
          </a:p>
          <a:p>
            <a:pPr marL="0" indent="0">
              <a:buNone/>
            </a:pPr>
            <a:endParaRPr lang="es-ES" sz="1800">
              <a:latin typeface="Arial"/>
              <a:cs typeface="Arial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EE96C8-7294-1265-2C36-CF5433D886ED}"/>
              </a:ext>
            </a:extLst>
          </p:cNvPr>
          <p:cNvSpPr txBox="1"/>
          <p:nvPr/>
        </p:nvSpPr>
        <p:spPr>
          <a:xfrm>
            <a:off x="6565726" y="2672219"/>
            <a:ext cx="5219178" cy="3427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s-ES" sz="1600" i="1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/>
              <a:buChar char="ü"/>
            </a:pPr>
            <a:endParaRPr lang="es-ES" sz="1600" i="1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/>
              <a:buChar char="ü"/>
            </a:pPr>
            <a:r>
              <a:rPr lang="es-ES" sz="1600">
                <a:latin typeface="Arial"/>
                <a:cs typeface="Arial"/>
              </a:rPr>
              <a:t>¿Llego a tiempo a la reunión informativa o a la entrevista? 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/>
              <a:buChar char="ü"/>
            </a:pPr>
            <a:r>
              <a:rPr lang="es-ES" sz="1600">
                <a:latin typeface="Arial"/>
                <a:cs typeface="Arial"/>
              </a:rPr>
              <a:t>¿Comunico con tiempo a la persona cogestora si no voy a poder presentarme a mi lugar de trabajo?</a:t>
            </a:r>
            <a:endParaRPr lang="es-E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/>
              <a:buChar char="ü"/>
            </a:pPr>
            <a:r>
              <a:rPr lang="es-ES" sz="1600">
                <a:latin typeface="Arial"/>
                <a:cs typeface="Arial"/>
              </a:rPr>
              <a:t>Si voy a cambiar de trabajo, ¿lo comunico con suficiente antelación?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s-ES" sz="1600"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s-ES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ES" sz="1600">
              <a:latin typeface="Arial"/>
              <a:cs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BE2515-BFAB-3419-A595-E59D0572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7DC7D02-3655-E5DC-13C5-59D56C753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2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241947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7. Responsabilidad y compromiso (II)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27" y="2596347"/>
            <a:ext cx="4204666" cy="4380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000" b="1">
                <a:solidFill>
                  <a:srgbClr val="D83D0E"/>
                </a:solidFill>
                <a:latin typeface="Arial"/>
                <a:cs typeface="Arial"/>
              </a:rPr>
              <a:t>Con la entidad</a:t>
            </a:r>
            <a:br>
              <a:rPr lang="es-ES" sz="2000" b="1">
                <a:solidFill>
                  <a:srgbClr val="D83D0E"/>
                </a:solidFill>
                <a:latin typeface="Arial"/>
                <a:cs typeface="Arial"/>
              </a:rPr>
            </a:br>
            <a:endParaRPr lang="es-ES" sz="2000" b="1">
              <a:solidFill>
                <a:srgbClr val="D83D0E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Cuando trabajamos fuera de la oficina, sin contacto diario con la entidad, es fácil enfocarse en tareas estrictamente técnicas. Asistir a reuniones, estar conectados/as cuando corresponde, cumplir con las formaciones y poder ser responsable de las demandas laborales (documentación, bajas, fichajes...), es más importante que nunca. 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es-E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es-E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401D5F-434D-0BC2-A358-B419455DC45B}"/>
              </a:ext>
            </a:extLst>
          </p:cNvPr>
          <p:cNvSpPr txBox="1"/>
          <p:nvPr/>
        </p:nvSpPr>
        <p:spPr>
          <a:xfrm>
            <a:off x="5432834" y="3001753"/>
            <a:ext cx="6158630" cy="2783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600">
                <a:latin typeface="Arial"/>
                <a:cs typeface="Arial"/>
              </a:rPr>
              <a:t>¿Envío la documentación completa?</a:t>
            </a:r>
            <a:endParaRPr lang="en-US" sz="1600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600">
                <a:latin typeface="Arial"/>
                <a:cs typeface="Arial"/>
              </a:rPr>
              <a:t>¿A tiempo?</a:t>
            </a:r>
            <a:endParaRPr lang="en-US" sz="1600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600">
                <a:latin typeface="Arial"/>
                <a:cs typeface="Arial"/>
              </a:rPr>
              <a:t>¿De forma correcta y visible?</a:t>
            </a:r>
            <a:endParaRPr lang="en-US" sz="1600">
              <a:latin typeface="Arial"/>
              <a:cs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500"/>
              </a:spcBef>
              <a:buFont typeface="Wingdings,Sans-Serif"/>
              <a:buChar char="ü"/>
            </a:pPr>
            <a:r>
              <a:rPr lang="es-ES" sz="1200" err="1">
                <a:latin typeface="Arial"/>
                <a:cs typeface="Arial"/>
              </a:rPr>
              <a:t>Ej</a:t>
            </a:r>
            <a:r>
              <a:rPr lang="es-ES" sz="1200">
                <a:latin typeface="Arial"/>
                <a:cs typeface="Arial"/>
              </a:rPr>
              <a:t>: DNI/NIE borrosos, autorización de vacaciones tarde o con poco tiempo...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600">
                <a:latin typeface="Arial"/>
                <a:cs typeface="Arial"/>
              </a:rPr>
              <a:t>¿Guardo la documentación e información importante que me envían? (nóminas, documentos de bienvenida, protocolos, formación...)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es-ES" sz="1600">
                <a:latin typeface="Arial"/>
                <a:cs typeface="Arial"/>
              </a:rPr>
              <a:t>¿Conozco mis derechos y obligaciones?</a:t>
            </a:r>
          </a:p>
          <a:p>
            <a:pPr marL="742950" lvl="1" indent="-285750" algn="just">
              <a:lnSpc>
                <a:spcPct val="90000"/>
              </a:lnSpc>
              <a:spcBef>
                <a:spcPts val="500"/>
              </a:spcBef>
              <a:buFont typeface="Wingdings,Sans-Serif"/>
              <a:buChar char="ü"/>
            </a:pPr>
            <a:r>
              <a:rPr lang="es-ES" sz="1200" err="1">
                <a:latin typeface="Arial"/>
                <a:cs typeface="Arial"/>
              </a:rPr>
              <a:t>Ej</a:t>
            </a:r>
            <a:r>
              <a:rPr lang="es-ES" sz="1200">
                <a:latin typeface="Arial"/>
                <a:cs typeface="Arial"/>
              </a:rPr>
              <a:t>: si estoy de IT/AT, estoy pendiente de mis revisiones médicas? ¿Conozco los permisos que tengo?</a:t>
            </a:r>
            <a:endParaRPr lang="es-ES">
              <a:cs typeface="Calibri" panose="020F0502020204030204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F1E3BB9-0124-C422-860E-5E6D7F161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E5434C-1272-9E8B-F179-E859B7844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294139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8. Gestión del tiempo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754639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¿Conozco los horarios, tiempos, fechas límite…?</a:t>
            </a:r>
            <a:endParaRPr lang="es-ES"/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¿Aviso/informo con tiempo?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solidFill>
                  <a:srgbClr val="000000"/>
                </a:solidFill>
                <a:latin typeface="Arial"/>
                <a:cs typeface="Arial"/>
              </a:rPr>
              <a:t>Ej. Supermercado. Viernes 14.30h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¿Priorizo?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¿Anoto mis tareas pendientes?</a:t>
            </a:r>
            <a:endParaRPr lang="es-ES">
              <a:cs typeface="Calibri" panose="020F0502020204030204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-ES" sz="1400"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422050-52FF-8502-E432-5D500B5B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30A737-08B8-00E9-3972-FE1B7922D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085372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9. Trabajo en equipo</a:t>
            </a:r>
            <a:endParaRPr lang="es-ES"/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9647F7D-2C99-9A04-E491-6EDDF9FAC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171420"/>
              </p:ext>
            </p:extLst>
          </p:nvPr>
        </p:nvGraphicFramePr>
        <p:xfrm>
          <a:off x="3841315" y="2435269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2" name="Imagen 271">
            <a:extLst>
              <a:ext uri="{FF2B5EF4-FFF2-40B4-BE49-F238E27FC236}">
                <a16:creationId xmlns:a16="http://schemas.microsoft.com/office/drawing/2014/main" id="{4846FD5C-E357-F7A8-51F5-6A07DAAF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274" name="Imagen 273">
            <a:extLst>
              <a:ext uri="{FF2B5EF4-FFF2-40B4-BE49-F238E27FC236}">
                <a16:creationId xmlns:a16="http://schemas.microsoft.com/office/drawing/2014/main" id="{F53E75BD-C5E1-BEE4-2DEE-EE4308FE9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9142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10. Motivación y confianza</a:t>
            </a:r>
            <a:endParaRPr lang="es-ES"/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6" name="Picture 2" descr="Amigos Confianza Amistad - Imagen gratis en Pixabay">
            <a:extLst>
              <a:ext uri="{FF2B5EF4-FFF2-40B4-BE49-F238E27FC236}">
                <a16:creationId xmlns:a16="http://schemas.microsoft.com/office/drawing/2014/main" id="{CEDC50BE-6177-4860-8BF9-0F50665FD8E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2" y="2817545"/>
            <a:ext cx="3005306" cy="3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B69CCE9-4156-4CE3-8C10-DDE3903C62F8}"/>
              </a:ext>
            </a:extLst>
          </p:cNvPr>
          <p:cNvSpPr txBox="1">
            <a:spLocks/>
          </p:cNvSpPr>
          <p:nvPr/>
        </p:nvSpPr>
        <p:spPr>
          <a:xfrm>
            <a:off x="457200" y="22265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>
                <a:latin typeface="Arial"/>
                <a:cs typeface="Arial"/>
              </a:rPr>
              <a:t>¡SOBRE TODO EN MÍ!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F843EB7-C1E4-5AD0-8B02-DE5A453BE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15B1D65-B3C4-AE7A-4376-E99C0F6A4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3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80" y="1231509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Reflexión final y debate</a:t>
            </a:r>
            <a:endParaRPr lang="es-ES"/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31287F-2EAD-00E2-F683-1CB4A498EAF2}"/>
              </a:ext>
            </a:extLst>
          </p:cNvPr>
          <p:cNvSpPr txBox="1"/>
          <p:nvPr/>
        </p:nvSpPr>
        <p:spPr>
          <a:xfrm>
            <a:off x="1134000" y="2859086"/>
            <a:ext cx="905485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Wingdings,Sans-Serif"/>
              <a:buChar char="Ø"/>
            </a:pPr>
            <a:r>
              <a:rPr lang="es-ES">
                <a:latin typeface="Arial"/>
                <a:cs typeface="Arial"/>
              </a:rPr>
              <a:t>¿He observado algunas situaciones de estas competencias o la falta de ellas?</a:t>
            </a:r>
            <a:r>
              <a:rPr lang="en-US">
                <a:latin typeface="Arial"/>
                <a:cs typeface="Arial"/>
              </a:rPr>
              <a:t>​</a:t>
            </a:r>
            <a:endParaRPr lang="es-ES"/>
          </a:p>
          <a:p>
            <a:pPr marL="228600" indent="-228600">
              <a:buFont typeface="Wingdings,Sans-Serif"/>
              <a:buChar char="Ø"/>
            </a:pPr>
            <a:endParaRPr lang="es-ES">
              <a:latin typeface="Arial"/>
              <a:cs typeface="Arial"/>
            </a:endParaRPr>
          </a:p>
          <a:p>
            <a:pPr marL="228600" indent="-228600">
              <a:buFont typeface="Wingdings,Sans-Serif"/>
              <a:buChar char="Ø"/>
            </a:pPr>
            <a:r>
              <a:rPr lang="es-ES">
                <a:latin typeface="Arial"/>
                <a:cs typeface="Arial"/>
              </a:rPr>
              <a:t>¿He reproducido algunas situaciones de estas competencias o la falta de ellas?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28600" indent="-228600">
              <a:buFont typeface="Wingdings,Sans-Serif"/>
              <a:buChar char="Ø"/>
            </a:pPr>
            <a:endParaRPr lang="es-ES">
              <a:latin typeface="Arial"/>
              <a:cs typeface="Arial"/>
            </a:endParaRPr>
          </a:p>
          <a:p>
            <a:pPr marL="228600" indent="-228600">
              <a:buFont typeface="Wingdings,Sans-Serif"/>
              <a:buChar char="Ø"/>
            </a:pPr>
            <a:r>
              <a:rPr lang="es-ES">
                <a:latin typeface="Arial"/>
                <a:cs typeface="Arial"/>
              </a:rPr>
              <a:t>¿Me llevo algo de esta sesión?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28600" indent="-228600">
              <a:buFont typeface="Wingdings,Sans-Serif"/>
              <a:buChar char="Ø"/>
            </a:pPr>
            <a:endParaRPr lang="es-ES">
              <a:latin typeface="Arial"/>
              <a:cs typeface="Arial"/>
            </a:endParaRPr>
          </a:p>
          <a:p>
            <a:pPr marL="228600" indent="-228600">
              <a:buFont typeface="Wingdings,Sans-Serif"/>
              <a:buChar char="Ø"/>
            </a:pPr>
            <a:r>
              <a:rPr lang="es-ES">
                <a:latin typeface="Arial"/>
                <a:cs typeface="Arial"/>
              </a:rPr>
              <a:t>¿Creéis que son útiles estas competencias?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182F68-E3C4-96E0-1FDF-3B784B4A5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78501-850B-8E73-F1F1-2423914C4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28796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Contextualizando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34" y="2149214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s-ES" sz="1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>
                <a:latin typeface="Arial"/>
                <a:ea typeface="+mn-lt"/>
                <a:cs typeface="+mn-lt"/>
              </a:rPr>
              <a:t>A partir de la experiencia de más de 10 años, podemos señalar algunas de las cuestiones comúnmente relevantes según las Personas Cogestoras: </a:t>
            </a:r>
          </a:p>
          <a:p>
            <a:pPr marL="285750" indent="-285750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+mn-lt"/>
                <a:cs typeface="+mn-lt"/>
              </a:rPr>
              <a:t>No se busca ni una formación ni una experiencia específicas, aunque algunas pueden ser interesantes y tenerse en cuenta.</a:t>
            </a:r>
          </a:p>
          <a:p>
            <a:pPr marL="285750" indent="-285750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+mn-lt"/>
                <a:cs typeface="+mn-lt"/>
              </a:rPr>
              <a:t>Lo importante son las características de personalidad, la actitud y las aptitudes.</a:t>
            </a:r>
          </a:p>
          <a:p>
            <a:pPr marL="285750" indent="-285750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+mn-lt"/>
                <a:cs typeface="+mn-lt"/>
              </a:rPr>
              <a:t>La persona, idealmente, debe ser principalmente: respetuosa, con vocación de servicio, con empatía, asertiva, resolutiva, flexible, no sentirse líder ni el centro de atención, puntual, responsable, limpia.</a:t>
            </a:r>
          </a:p>
          <a:p>
            <a:pPr marL="285750" indent="-285750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s-ES" sz="1800" dirty="0">
                <a:latin typeface="Arial"/>
                <a:ea typeface="+mn-lt"/>
                <a:cs typeface="+mn-lt"/>
              </a:rPr>
              <a:t>Además, debe conocer de filosofía de Vida Independiente.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1800" dirty="0">
              <a:latin typeface="Arial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>
                <a:latin typeface="Arial"/>
                <a:ea typeface="+mn-lt"/>
                <a:cs typeface="+mn-lt"/>
              </a:rPr>
              <a:t>(Guía práctica de autogestión de ECOM)</a:t>
            </a: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BEF7DB6-414E-74A7-31E9-17B6600F1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98D895F-6C75-CC7A-E254-549F7F146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9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2387064" y="307363"/>
            <a:ext cx="9611551" cy="5672079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730829" y="2671368"/>
            <a:ext cx="4933781" cy="1305680"/>
            <a:chOff x="3171334" y="2218583"/>
            <a:chExt cx="4933781" cy="1305680"/>
          </a:xfrm>
        </p:grpSpPr>
        <p:pic>
          <p:nvPicPr>
            <p:cNvPr id="7" name="Imagen 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D09B083-3C54-2608-00A7-9D46B9B2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0829" y="2218583"/>
              <a:ext cx="2823976" cy="94407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777DE57-490B-4875-5EE7-20A03117CB63}"/>
                </a:ext>
              </a:extLst>
            </p:cNvPr>
            <p:cNvSpPr txBox="1"/>
            <p:nvPr/>
          </p:nvSpPr>
          <p:spPr>
            <a:xfrm>
              <a:off x="3171334" y="3124153"/>
              <a:ext cx="4933781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2000" b="1">
                  <a:latin typeface="Arial Nova"/>
                  <a:cs typeface="Calibri"/>
                </a:rPr>
                <a:t>www.ecom.cat</a:t>
              </a:r>
              <a:endParaRPr lang="es-ES" sz="2000" b="1">
                <a:latin typeface="Arial Nova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E87B1206-5555-39E5-D4B6-924BA60B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7687A3-CDB6-717B-470E-2D8325E34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18358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¿Qué es una competencia transversal?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378858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Son destrezas, habilidades, actitudes y aptitudes de la persona candidata o trabajadora y que mejoran el rendimiento y la eficacia laboral en el día a día.</a:t>
            </a:r>
            <a:br>
              <a:rPr lang="es-ES" sz="1800" b="1">
                <a:solidFill>
                  <a:srgbClr val="000000"/>
                </a:solidFill>
                <a:latin typeface="Arial"/>
                <a:cs typeface="Arial"/>
              </a:rPr>
            </a:br>
            <a:endParaRPr lang="es-E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Con el paso de los años, éstas pueden ir cambiando según las exigencias y experiencias del contexto.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s-ES" sz="1800" err="1">
                <a:solidFill>
                  <a:srgbClr val="000000"/>
                </a:solidFill>
                <a:latin typeface="Arial"/>
                <a:cs typeface="Arial"/>
              </a:rPr>
              <a:t>Ej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: COVID, TIC (</a:t>
            </a:r>
            <a:r>
              <a:rPr lang="es-ES" sz="1800" err="1">
                <a:solidFill>
                  <a:srgbClr val="000000"/>
                </a:solidFill>
                <a:latin typeface="Arial"/>
                <a:cs typeface="Arial"/>
              </a:rPr>
              <a:t>Whatsapp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, FB...), carné de conducir, habilidades sociales.</a:t>
            </a:r>
          </a:p>
          <a:p>
            <a:pPr>
              <a:buFont typeface="Calibri" panose="020B0604020202020204" pitchFamily="34" charset="0"/>
              <a:buChar char="-"/>
            </a:pPr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IMPORTANTE:</a:t>
            </a:r>
          </a:p>
          <a:p>
            <a:pPr marL="0" indent="0" algn="ctr">
              <a:buNone/>
            </a:pPr>
            <a:r>
              <a:rPr lang="es-ES" sz="1800" b="1">
                <a:solidFill>
                  <a:srgbClr val="D83D0E"/>
                </a:solidFill>
                <a:latin typeface="Arial"/>
                <a:cs typeface="Arial"/>
              </a:rPr>
              <a:t>TAMBIÉN ME SIRVEN PARA MI VIDA EN GENERAL, NO SÓLO PARA MI TRABAJO</a:t>
            </a:r>
          </a:p>
          <a:p>
            <a:pPr marL="0" indent="0">
              <a:buNone/>
            </a:pPr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Las competencias transversales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son las competencias técnicas.</a:t>
            </a: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AC8DDE-1724-13F2-6889-7405C02D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E025FD-EAC4-43DF-E143-30CBCCEBF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1127125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¿Qué es una competencia transversal?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357ECB5-A474-D15C-F285-44DFFD0A2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088"/>
              </p:ext>
            </p:extLst>
          </p:nvPr>
        </p:nvGraphicFramePr>
        <p:xfrm>
          <a:off x="1986987" y="2884025"/>
          <a:ext cx="8020770" cy="206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385">
                  <a:extLst>
                    <a:ext uri="{9D8B030D-6E8A-4147-A177-3AD203B41FA5}">
                      <a16:colId xmlns:a16="http://schemas.microsoft.com/office/drawing/2014/main" val="2852744097"/>
                    </a:ext>
                  </a:extLst>
                </a:gridCol>
                <a:gridCol w="4010385">
                  <a:extLst>
                    <a:ext uri="{9D8B030D-6E8A-4147-A177-3AD203B41FA5}">
                      <a16:colId xmlns:a16="http://schemas.microsoft.com/office/drawing/2014/main" val="3119175099"/>
                    </a:ext>
                  </a:extLst>
                </a:gridCol>
              </a:tblGrid>
              <a:tr h="386219">
                <a:tc>
                  <a:txBody>
                    <a:bodyPr/>
                    <a:lstStyle/>
                    <a:p>
                      <a:r>
                        <a:rPr lang="es-ES"/>
                        <a:t>Competencias transversales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83D0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Competencias técnicas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83D0E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22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TIC </a:t>
                      </a:r>
                      <a:r>
                        <a:rPr lang="es-ES" sz="1400" dirty="0"/>
                        <a:t>(Tecnologías de la Información y la Comunicación)</a:t>
                      </a:r>
                    </a:p>
                    <a:p>
                      <a:pPr lvl="0">
                        <a:buNone/>
                      </a:pPr>
                      <a:r>
                        <a:rPr lang="es-ES" dirty="0" err="1"/>
                        <a:t>Lectoescriptura</a:t>
                      </a: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dirty="0"/>
                        <a:t>Habilidades sociales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Puntualidad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Modificaciones posturales a personas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Conocer la filosofía de vida independiente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Cómo tengo que cargar peso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90324"/>
                  </a:ext>
                </a:extLst>
              </a:tr>
            </a:tbl>
          </a:graphicData>
        </a:graphic>
      </p:graphicFrame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E611D1-DB99-DD1B-F604-340EE154F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22E9792-A277-BDD5-C519-648FC307C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39235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Objetivos (I)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399735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Ayudarnos en nuestro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desarrollo profesional y personal</a:t>
            </a:r>
            <a:endParaRPr lang="es-E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600">
                <a:solidFill>
                  <a:srgbClr val="000000"/>
                </a:solidFill>
                <a:latin typeface="Arial"/>
                <a:cs typeface="Arial"/>
              </a:rPr>
              <a:t>Cuantas más competencias transversales practique, más estrategias tendré para superar los obstáculos de la vida</a:t>
            </a:r>
            <a:br>
              <a:rPr lang="es-ES" sz="1800">
                <a:latin typeface="Arial"/>
                <a:cs typeface="Arial"/>
              </a:rPr>
            </a:br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Adaptarse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mejor a la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necesidad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de la persona con discapacidad y a nosotras mismas</a:t>
            </a:r>
          </a:p>
          <a:p>
            <a:pPr marL="457200" lvl="1" indent="0">
              <a:buNone/>
            </a:pPr>
            <a:endParaRPr lang="es-E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Adaptarse mejor a la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cultura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y estructura de la organización</a:t>
            </a:r>
            <a:endParaRPr lang="es-ES" sz="1800" b="1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s-ES" sz="1600">
                <a:solidFill>
                  <a:srgbClr val="000000"/>
                </a:solidFill>
                <a:latin typeface="Arial"/>
                <a:cs typeface="Arial"/>
              </a:rPr>
              <a:t>¿Cómo funciona mi lugar de trabajo?</a:t>
            </a:r>
            <a:endParaRPr lang="es-ES" sz="1600"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AA29B7-5B9C-8AE6-6F2D-32E9F9E2B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A10150-6461-1B24-6AAA-5D48E588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9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60111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Objetivos (III)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420611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Mejorar el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ambiente laboral</a:t>
            </a:r>
            <a:endParaRPr lang="es-E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solidFill>
                  <a:srgbClr val="000000"/>
                </a:solidFill>
                <a:latin typeface="Arial"/>
                <a:cs typeface="Arial"/>
              </a:rPr>
              <a:t>Más confianza entre ambos</a:t>
            </a:r>
            <a:endParaRPr lang="es-E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solidFill>
                  <a:srgbClr val="000000"/>
                </a:solidFill>
                <a:latin typeface="Arial"/>
                <a:cs typeface="Arial"/>
              </a:rPr>
              <a:t>Mejor calidad del servicio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solidFill>
                  <a:srgbClr val="000000"/>
                </a:solidFill>
                <a:latin typeface="Arial"/>
                <a:cs typeface="Arial"/>
              </a:rPr>
              <a:t>Si la persona para la que trabajo está contenta conmigo, yo estaré mejor en mi trabajo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-ES" sz="14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Estar más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informados/as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(TIC)</a:t>
            </a:r>
            <a:endParaRPr lang="es-ES"/>
          </a:p>
          <a:p>
            <a:pPr marL="285750" indent="-285750"/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Sentirnos más </a:t>
            </a:r>
            <a:r>
              <a:rPr lang="es-ES" sz="1800" b="1">
                <a:solidFill>
                  <a:srgbClr val="000000"/>
                </a:solidFill>
                <a:latin typeface="Arial"/>
                <a:cs typeface="Arial"/>
              </a:rPr>
              <a:t>empoderadas/os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 (más capaces ante el mundo actual)</a:t>
            </a:r>
            <a:br>
              <a:rPr lang="es-ES" sz="1800">
                <a:solidFill>
                  <a:srgbClr val="000000"/>
                </a:solidFill>
                <a:latin typeface="Arial"/>
                <a:cs typeface="Arial"/>
              </a:rPr>
            </a:br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s-ES" sz="1800">
                <a:latin typeface="Arial"/>
                <a:cs typeface="Arial"/>
              </a:rPr>
              <a:t>Tener más </a:t>
            </a:r>
            <a:r>
              <a:rPr lang="es-ES" sz="1800" b="1">
                <a:latin typeface="Arial"/>
                <a:cs typeface="Arial"/>
              </a:rPr>
              <a:t>éxito</a:t>
            </a:r>
            <a:r>
              <a:rPr lang="es-ES" sz="1800">
                <a:latin typeface="Arial"/>
                <a:cs typeface="Arial"/>
              </a:rPr>
              <a:t> en nuestra vida laboral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s-ES" sz="1400">
                <a:latin typeface="Arial"/>
                <a:cs typeface="Arial"/>
              </a:rPr>
              <a:t>¿Qué espera una empresa de mí? ¿Qué espero yo de ella?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endParaRPr lang="es-ES" sz="1400"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C043DB-FFFC-654F-01C3-703A0A88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F4B810-5D48-590D-FE70-E2F8ACE2C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63" y="1717620"/>
            <a:ext cx="9482343" cy="3072707"/>
          </a:xfrm>
        </p:spPr>
        <p:txBody>
          <a:bodyPr>
            <a:normAutofit/>
          </a:bodyPr>
          <a:lstStyle/>
          <a:p>
            <a:r>
              <a:rPr lang="es-ES" sz="2800" b="1">
                <a:solidFill>
                  <a:srgbClr val="D83D0E"/>
                </a:solidFill>
                <a:latin typeface="Arial"/>
                <a:cs typeface="Arial"/>
              </a:rPr>
              <a:t>¿Creéis que las habilidades mencionadas en el inicio son competencias transversales?</a:t>
            </a:r>
            <a:br>
              <a:rPr lang="es-ES" sz="2800" b="1">
                <a:solidFill>
                  <a:srgbClr val="D83D0E"/>
                </a:solidFill>
                <a:latin typeface="Arial"/>
                <a:cs typeface="Arial"/>
              </a:rPr>
            </a:br>
            <a:br>
              <a:rPr lang="es-ES" sz="2800" b="1">
                <a:latin typeface="Arial"/>
                <a:cs typeface="Arial"/>
              </a:rPr>
            </a:br>
            <a:br>
              <a:rPr lang="es-ES" sz="2800" b="1">
                <a:latin typeface="Arial"/>
                <a:cs typeface="Arial"/>
              </a:rPr>
            </a:br>
            <a:r>
              <a:rPr lang="es-ES" sz="2800" b="1">
                <a:solidFill>
                  <a:srgbClr val="D83D0E"/>
                </a:solidFill>
                <a:latin typeface="Arial"/>
                <a:cs typeface="Arial"/>
              </a:rPr>
              <a:t>¿Podríais darnos otros ejemplos de competencias transversales?</a:t>
            </a:r>
            <a:endParaRPr lang="es-ES" sz="3200">
              <a:ea typeface="Calibri Light" panose="020F0302020204030204"/>
              <a:cs typeface="Calibri Light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A699C0-95A1-67EC-B96A-A5D73B4E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9762432-55D2-7D70-6B0F-EF9F60C1E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2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D3A0-000D-4C36-5DDC-F45B037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970550"/>
            <a:ext cx="10938824" cy="133994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D83D0E"/>
                </a:solidFill>
                <a:latin typeface="Arial"/>
                <a:cs typeface="Arial"/>
              </a:rPr>
              <a:t>Ejemplos de C. Transversales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D0940-31B1-BEEE-D7E5-8AC42ACA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2431050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Proactividad</a:t>
            </a:r>
            <a:endParaRPr lang="es-ES"/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Aprendizaje autónomo</a:t>
            </a:r>
            <a:endParaRPr lang="es-ES"/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Puntualidad</a:t>
            </a:r>
            <a:endParaRPr lang="es-ES">
              <a:cs typeface="Calibri"/>
            </a:endParaRP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Asertividad y comunicación</a:t>
            </a:r>
            <a:endParaRPr lang="es-E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Flexibilidad y capacidad de adaptación</a:t>
            </a: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Digitalización (ordenadores, móviles, </a:t>
            </a:r>
            <a:r>
              <a:rPr lang="es-ES" sz="1800" err="1">
                <a:solidFill>
                  <a:srgbClr val="000000"/>
                </a:solidFill>
                <a:latin typeface="Arial"/>
                <a:cs typeface="Arial"/>
              </a:rPr>
              <a:t>tablets</a:t>
            </a: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...)</a:t>
            </a:r>
          </a:p>
          <a:p>
            <a:pPr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Responsabilidad y compromiso</a:t>
            </a: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Gestión del tiempo</a:t>
            </a: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Trabajo en equipo</a:t>
            </a: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Motivación y confianza</a:t>
            </a:r>
          </a:p>
          <a:p>
            <a:pPr marL="0" indent="0" algn="ctr">
              <a:buNone/>
            </a:pPr>
            <a:r>
              <a:rPr lang="es-ES" sz="1800">
                <a:solidFill>
                  <a:srgbClr val="000000"/>
                </a:solidFill>
                <a:latin typeface="Arial"/>
                <a:cs typeface="Arial"/>
              </a:rPr>
              <a:t>...</a:t>
            </a:r>
          </a:p>
          <a:p>
            <a:pPr marL="0" indent="0" algn="ctr">
              <a:buNone/>
            </a:pPr>
            <a:endParaRPr lang="es-E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Imagen 4" descr="Forma, Círculo">
            <a:extLst>
              <a:ext uri="{FF2B5EF4-FFF2-40B4-BE49-F238E27FC236}">
                <a16:creationId xmlns:a16="http://schemas.microsoft.com/office/drawing/2014/main" id="{EC7001BC-D2A3-877F-1B69-12FCB0E9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8647" b="11059"/>
          <a:stretch/>
        </p:blipFill>
        <p:spPr>
          <a:xfrm>
            <a:off x="9606013" y="5303053"/>
            <a:ext cx="2585987" cy="1526072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A10959-B65A-CF98-4EAE-CCE6DAD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60" y="5833876"/>
            <a:ext cx="1593811" cy="522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C6D52F-6693-598D-0526-1320D56D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7" y="280926"/>
            <a:ext cx="2911155" cy="5088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343F76-65B7-7BA7-060E-D0ED69E48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815" y="284054"/>
            <a:ext cx="1758342" cy="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1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FDC58CD53C5742BAE244367685EC29" ma:contentTypeVersion="18" ma:contentTypeDescription="Crear nuevo documento." ma:contentTypeScope="" ma:versionID="3e5062b915f0447ee0f48015da993cda">
  <xsd:schema xmlns:xsd="http://www.w3.org/2001/XMLSchema" xmlns:xs="http://www.w3.org/2001/XMLSchema" xmlns:p="http://schemas.microsoft.com/office/2006/metadata/properties" xmlns:ns2="569fb5bb-72c9-4cb4-bc01-2c2d0b7632d8" xmlns:ns3="f21ce1c5-ce8e-4333-82ea-9824e0952d66" targetNamespace="http://schemas.microsoft.com/office/2006/metadata/properties" ma:root="true" ma:fieldsID="46d40f0c827e4261005a6a5ae878b8de" ns2:_="" ns3:_="">
    <xsd:import namespace="569fb5bb-72c9-4cb4-bc01-2c2d0b7632d8"/>
    <xsd:import namespace="f21ce1c5-ce8e-4333-82ea-9824e0952d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fb5bb-72c9-4cb4-bc01-2c2d0b7632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18a056-32d3-4da0-946e-5a21dc09f136}" ma:internalName="TaxCatchAll" ma:showField="CatchAllData" ma:web="569fb5bb-72c9-4cb4-bc01-2c2d0b763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ce1c5-ce8e-4333-82ea-9824e0952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80a6bc1-501b-4544-9af4-bad93b28a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ce1c5-ce8e-4333-82ea-9824e0952d66">
      <Terms xmlns="http://schemas.microsoft.com/office/infopath/2007/PartnerControls"/>
    </lcf76f155ced4ddcb4097134ff3c332f>
    <TaxCatchAll xmlns="569fb5bb-72c9-4cb4-bc01-2c2d0b7632d8" xsi:nil="true"/>
  </documentManagement>
</p:properties>
</file>

<file path=customXml/itemProps1.xml><?xml version="1.0" encoding="utf-8"?>
<ds:datastoreItem xmlns:ds="http://schemas.openxmlformats.org/officeDocument/2006/customXml" ds:itemID="{3C48617D-3773-4A43-8ED9-34799B8F4C7C}">
  <ds:schemaRefs>
    <ds:schemaRef ds:uri="569fb5bb-72c9-4cb4-bc01-2c2d0b7632d8"/>
    <ds:schemaRef ds:uri="f21ce1c5-ce8e-4333-82ea-9824e0952d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87360F-B7CC-452A-857F-866F8D0156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266EA-4D28-4030-82E5-9B48993A1299}">
  <ds:schemaRefs>
    <ds:schemaRef ds:uri="569fb5bb-72c9-4cb4-bc01-2c2d0b7632d8"/>
    <ds:schemaRef ds:uri="f21ce1c5-ce8e-4333-82ea-9824e0952d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2387</Words>
  <Application>Microsoft Office PowerPoint</Application>
  <PresentationFormat>Panorámica</PresentationFormat>
  <Paragraphs>233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Arial Nova</vt:lpstr>
      <vt:lpstr>Arial,Sans-Serif</vt:lpstr>
      <vt:lpstr>Calibri</vt:lpstr>
      <vt:lpstr>Calibri Light</vt:lpstr>
      <vt:lpstr>Courier New</vt:lpstr>
      <vt:lpstr>Courier New,monospace</vt:lpstr>
      <vt:lpstr>Wingdings</vt:lpstr>
      <vt:lpstr>Wingdings,Sans-Serif</vt:lpstr>
      <vt:lpstr>Tema de Office</vt:lpstr>
      <vt:lpstr> Competencias transversales en el ámbito laboral</vt:lpstr>
      <vt:lpstr>Presentación</vt:lpstr>
      <vt:lpstr>Contextualizando</vt:lpstr>
      <vt:lpstr>¿Qué es una competencia transversal?</vt:lpstr>
      <vt:lpstr>¿Qué es una competencia transversal?</vt:lpstr>
      <vt:lpstr>Objetivos (I)</vt:lpstr>
      <vt:lpstr>Objetivos (III)</vt:lpstr>
      <vt:lpstr>¿Creéis que las habilidades mencionadas en el inicio son competencias transversales?   ¿Podríais darnos otros ejemplos de competencias transversales?</vt:lpstr>
      <vt:lpstr>Ejemplos de C. Transversales</vt:lpstr>
      <vt:lpstr>Proactividad</vt:lpstr>
      <vt:lpstr>2. Aprendizaje autónomo</vt:lpstr>
      <vt:lpstr>3. Puntualidad</vt:lpstr>
      <vt:lpstr>4. Asertividad y comunicación (I)</vt:lpstr>
      <vt:lpstr>4. Asertividad y comunicación (II)</vt:lpstr>
      <vt:lpstr>5. Escucha activa (I)</vt:lpstr>
      <vt:lpstr>5. Escucha activa (II)</vt:lpstr>
      <vt:lpstr>5. Escucha activa (III)</vt:lpstr>
      <vt:lpstr>5. Escucha activa (IIII)</vt:lpstr>
      <vt:lpstr>Presentación de PowerPoint</vt:lpstr>
      <vt:lpstr>6. Empatía (I)</vt:lpstr>
      <vt:lpstr>6. Empatía (II)</vt:lpstr>
      <vt:lpstr>5. Flexibilidad y capacidad de adaptación</vt:lpstr>
      <vt:lpstr>6. Digitalización</vt:lpstr>
      <vt:lpstr>7. Responsabilidad y compromiso (I)</vt:lpstr>
      <vt:lpstr>7. Responsabilidad y compromiso (II)</vt:lpstr>
      <vt:lpstr>8. Gestión del tiempo</vt:lpstr>
      <vt:lpstr>9. Trabajo en equipo</vt:lpstr>
      <vt:lpstr>10. Motivación y confianza</vt:lpstr>
      <vt:lpstr>Reflexión final y debate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Judit Lozano Carbí</cp:lastModifiedBy>
  <cp:revision>99</cp:revision>
  <dcterms:created xsi:type="dcterms:W3CDTF">2023-09-12T06:37:30Z</dcterms:created>
  <dcterms:modified xsi:type="dcterms:W3CDTF">2025-10-01T11:23:07Z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0x010100B5FDC58CD53C5742BAE244367685EC29</vt:lpwstr>
  </property>
  <property fmtid="{D5CDD505-2E9C-101B-9397-08002B2CF9AE}" pid="3" name="MediaServiceImageTags">
    <vt:lpwstr/>
  </property>
</Properties>
</file>