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3" r:id="rId7"/>
    <p:sldId id="279" r:id="rId8"/>
    <p:sldId id="266" r:id="rId9"/>
    <p:sldId id="290" r:id="rId10"/>
    <p:sldId id="265" r:id="rId11"/>
    <p:sldId id="264" r:id="rId12"/>
    <p:sldId id="260" r:id="rId13"/>
    <p:sldId id="277" r:id="rId14"/>
    <p:sldId id="276" r:id="rId15"/>
    <p:sldId id="263" r:id="rId16"/>
    <p:sldId id="278" r:id="rId17"/>
    <p:sldId id="280" r:id="rId18"/>
    <p:sldId id="258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7AF6C5-9711-3D78-4FF5-79760A5F537A}" v="3" dt="2024-11-26T14:52:10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24/12/2025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ggarcia@ecom.cat" TargetMode="External"/><Relationship Id="rId7" Type="http://schemas.openxmlformats.org/officeDocument/2006/relationships/image" Target="../media/image2.jpeg"/><Relationship Id="rId2" Type="http://schemas.openxmlformats.org/officeDocument/2006/relationships/hyperlink" Target="mailto:serveiapbcn@ecom.ca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mailto:rrhh-ap@ecom.cat" TargetMode="External"/><Relationship Id="rId4" Type="http://schemas.openxmlformats.org/officeDocument/2006/relationships/hyperlink" Target="mailto:jlozano@ecom.cat" TargetMode="External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312FE6D-D4F6-C6C5-CFEC-8EFE1A6E2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451" r="121" b="3911"/>
          <a:stretch/>
        </p:blipFill>
        <p:spPr>
          <a:xfrm>
            <a:off x="-434" y="922"/>
            <a:ext cx="11057317" cy="639025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8147" y="699220"/>
            <a:ext cx="7490604" cy="238760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z="4400" b="1" dirty="0">
                <a:latin typeface="Arial"/>
                <a:cs typeface="Arial"/>
              </a:rPr>
              <a:t> Competencias digitales</a:t>
            </a:r>
          </a:p>
        </p:txBody>
      </p:sp>
      <p:pic>
        <p:nvPicPr>
          <p:cNvPr id="8" name="Imagen 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5D9E999-376E-6CCD-FA53-367BB3134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4902" y="5827299"/>
            <a:ext cx="2355811" cy="78096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CB7BA97-BDFC-3376-C9CD-BFA3F09AF0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9DC4F8E5-790D-F9A7-7E2B-156C16FD3C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F6D53456-E178-8071-B7D8-BACB62A9292F}"/>
              </a:ext>
            </a:extLst>
          </p:cNvPr>
          <p:cNvSpPr txBox="1">
            <a:spLocks/>
          </p:cNvSpPr>
          <p:nvPr/>
        </p:nvSpPr>
        <p:spPr>
          <a:xfrm>
            <a:off x="1861594" y="3669357"/>
            <a:ext cx="7158715" cy="11956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Cápsula Formativa para AP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1106248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ES LA FIRMA DIGITAL?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566748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dirty="0"/>
              <a:t>La firma digital sirve para:</a:t>
            </a:r>
          </a:p>
          <a:p>
            <a:r>
              <a:rPr lang="es-ES" sz="1800" dirty="0"/>
              <a:t>Firmar documentos sin imprimir</a:t>
            </a:r>
          </a:p>
          <a:p>
            <a:r>
              <a:rPr lang="es-ES" sz="1800" dirty="0"/>
              <a:t>Enviar documentos oficiales</a:t>
            </a:r>
          </a:p>
          <a:p>
            <a:r>
              <a:rPr lang="es-ES" sz="1800" dirty="0"/>
              <a:t>Ahorrar tiempo y papel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b="1" dirty="0"/>
              <a:t>Tiene la misma validez que una firma en papel.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9F90F5A-F507-14C1-D4DA-2D459F4AAA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99656785-0A1B-5E79-8A08-71E9CA7F20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674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118975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FIRMAR DIGITALMENTE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65025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Pasos generales:</a:t>
            </a:r>
            <a:endParaRPr lang="es-ES" sz="1800" dirty="0"/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Abrir el documento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Usar una herramienta de firma digital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Identificarse (clave PIN, certificado, etc.)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Firmar y guardar el documento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/>
              <a:t>Ejemplos:</a:t>
            </a:r>
          </a:p>
          <a:p>
            <a:r>
              <a:rPr lang="es-ES" sz="1800" dirty="0"/>
              <a:t>Firma con certificado digital</a:t>
            </a:r>
          </a:p>
          <a:p>
            <a:r>
              <a:rPr lang="es-ES" sz="1800" dirty="0"/>
              <a:t>Firma desde plataformas online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3E87CA6-E61E-F6CF-4F9C-DEFD4CC2E7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7072C064-BCA3-0EDA-F762-FF7ADF6888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98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118975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DESCARGAR EL ARCHIVO DE LAS NÓMINAS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518" y="2814600"/>
            <a:ext cx="10946920" cy="37057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Pasos habituales:</a:t>
            </a:r>
            <a:endParaRPr lang="es-ES" sz="1800" dirty="0"/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Acceder a la plataforma de nóminas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Introducir usuario y contraseña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Buscar el mes correspondiente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Hacer clic en </a:t>
            </a:r>
            <a:r>
              <a:rPr lang="es-ES" sz="1800" b="1" dirty="0"/>
              <a:t>“Descargar”</a:t>
            </a:r>
            <a:endParaRPr lang="es-ES" sz="1800" dirty="0"/>
          </a:p>
          <a:p>
            <a:pPr marL="342900" indent="-342900">
              <a:buFont typeface="+mj-lt"/>
              <a:buAutoNum type="arabicPeriod"/>
            </a:pPr>
            <a:r>
              <a:rPr lang="es-ES" sz="1800" dirty="0"/>
              <a:t>Guardar el archivo (normalmente en PDF)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/>
              <a:t>📁 Recomendación: guardar las nóminas en una carpeta segura.</a:t>
            </a:r>
          </a:p>
          <a:p>
            <a:pPr marL="0" indent="0">
              <a:buNone/>
            </a:pPr>
            <a:endParaRPr lang="es-ES" sz="1800" dirty="0">
              <a:latin typeface="Arial"/>
              <a:cs typeface="Arial"/>
            </a:endParaRPr>
          </a:p>
          <a:p>
            <a:pPr marL="285750" indent="-285750">
              <a:buFont typeface="Wingdings" panose="020B0604020202020204" pitchFamily="34" charset="0"/>
              <a:buChar char="ü"/>
            </a:pPr>
            <a:endParaRPr lang="es-ES" sz="1800" dirty="0">
              <a:latin typeface="Arial"/>
              <a:cs typeface="Arial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81ED3568-5B95-A940-9CBB-FD473883C9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731ADAC3-F8F3-84A8-A070-BA4FE20A1C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229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28796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CONSEJOS IMPORTANTES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8D0ADC6-3025-BF10-DC8D-5D6AF3625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B0A9F3CB-5950-3EDB-7A93-BF8840171B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A7F671BA-3DA2-F106-0A06-D5008C2194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518" y="2389774"/>
            <a:ext cx="718337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Revisar bien antes de enviar un email</a:t>
            </a:r>
            <a:b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compartir contraseñas ni claves</a:t>
            </a:r>
            <a:b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Guardar documentos importantes</a:t>
            </a:r>
            <a:b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Pedir ayuda si hay dudas</a:t>
            </a:r>
          </a:p>
        </p:txBody>
      </p:sp>
    </p:spTree>
    <p:extLst>
      <p:ext uri="{BB962C8B-B14F-4D97-AF65-F5344CB8AC3E}">
        <p14:creationId xmlns:p14="http://schemas.microsoft.com/office/powerpoint/2010/main" val="2106657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28796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competencias digitales…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389296"/>
            <a:ext cx="10946920" cy="38119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b="1" dirty="0"/>
              <a:t>… nos ayudan a:</a:t>
            </a:r>
            <a:endParaRPr lang="es-E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1800" dirty="0"/>
              <a:t>✔ Trabajar mejor</a:t>
            </a:r>
            <a:br>
              <a:rPr lang="es-ES" sz="1800" dirty="0"/>
            </a:br>
            <a:r>
              <a:rPr lang="es-ES" sz="1800" dirty="0"/>
              <a:t>✔ Ahorrar tiempo</a:t>
            </a:r>
            <a:br>
              <a:rPr lang="es-ES" sz="1800" dirty="0"/>
            </a:br>
            <a:r>
              <a:rPr lang="es-ES" sz="1800" dirty="0"/>
              <a:t>✔ Evitar errores</a:t>
            </a:r>
            <a:br>
              <a:rPr lang="es-ES" sz="1800" dirty="0"/>
            </a:br>
            <a:r>
              <a:rPr lang="es-ES" sz="1800" dirty="0"/>
              <a:t>✔ Sentirnos más seguros/as con la tecnología</a:t>
            </a:r>
          </a:p>
          <a:p>
            <a:pPr marL="0" indent="0">
              <a:buNone/>
            </a:pPr>
            <a:endParaRPr lang="es-ES" sz="1800" dirty="0">
              <a:latin typeface="Arial"/>
              <a:ea typeface="+mn-lt"/>
              <a:cs typeface="Arial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8D0ADC6-3025-BF10-DC8D-5D6AF3625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B0A9F3CB-5950-3EDB-7A93-BF8840171B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80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2387064" y="307363"/>
            <a:ext cx="9611551" cy="5672079"/>
          </a:xfrm>
          <a:prstGeom prst="rect">
            <a:avLst/>
          </a:prstGeom>
        </p:spPr>
      </p:pic>
      <p:grpSp>
        <p:nvGrpSpPr>
          <p:cNvPr id="2" name="1 Grupo"/>
          <p:cNvGrpSpPr/>
          <p:nvPr/>
        </p:nvGrpSpPr>
        <p:grpSpPr>
          <a:xfrm>
            <a:off x="3730829" y="2671368"/>
            <a:ext cx="4933781" cy="1305680"/>
            <a:chOff x="3171334" y="2218583"/>
            <a:chExt cx="4933781" cy="1305680"/>
          </a:xfrm>
        </p:grpSpPr>
        <p:pic>
          <p:nvPicPr>
            <p:cNvPr id="7" name="Imagen 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D09B083-3C54-2608-00A7-9D46B9B26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30829" y="2218583"/>
              <a:ext cx="2823976" cy="944070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777DE57-490B-4875-5EE7-20A03117CB63}"/>
                </a:ext>
              </a:extLst>
            </p:cNvPr>
            <p:cNvSpPr txBox="1"/>
            <p:nvPr/>
          </p:nvSpPr>
          <p:spPr>
            <a:xfrm>
              <a:off x="3171334" y="3124153"/>
              <a:ext cx="4933781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s-ES" sz="2000" b="1">
                  <a:latin typeface="Arial Nova"/>
                  <a:cs typeface="Calibri"/>
                </a:rPr>
                <a:t>www.ecom.cat</a:t>
              </a:r>
              <a:endParaRPr lang="es-ES" sz="2000" b="1">
                <a:latin typeface="Arial Nova"/>
              </a:endParaRP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E87B1206-5555-39E5-D4B6-924BA60B99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487687A3-CDB6-717B-470E-2D8325E340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70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28796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/>
                <a:cs typeface="Arial"/>
              </a:rPr>
              <a:t>Objetivo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389296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¿Qué vamos a aprender?</a:t>
            </a:r>
            <a:endParaRPr lang="es-ES" sz="1800" dirty="0"/>
          </a:p>
          <a:p>
            <a:r>
              <a:rPr lang="es-ES" sz="1800" dirty="0"/>
              <a:t>Enviar un correo electrónico</a:t>
            </a:r>
          </a:p>
          <a:p>
            <a:r>
              <a:rPr lang="es-ES" sz="1800" dirty="0"/>
              <a:t>Poner personas en copia (CC)</a:t>
            </a:r>
          </a:p>
          <a:p>
            <a:r>
              <a:rPr lang="es-ES" sz="1800" dirty="0"/>
              <a:t>Adjuntar archivos</a:t>
            </a:r>
          </a:p>
          <a:p>
            <a:r>
              <a:rPr lang="es-ES" sz="1800" dirty="0"/>
              <a:t>Obtener la clave PIN (DNI / NIE)</a:t>
            </a:r>
          </a:p>
          <a:p>
            <a:r>
              <a:rPr lang="es-ES" sz="1800" dirty="0"/>
              <a:t>Firmar documentos digitalmente</a:t>
            </a:r>
          </a:p>
          <a:p>
            <a:r>
              <a:rPr lang="es-ES" sz="1800" dirty="0"/>
              <a:t>Descargar el archivo de las nóminas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BEF7DB6-414E-74A7-31E9-17B6600F1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98D895F-6C75-CC7A-E254-549F7F1462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5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28796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ES EL CORREO ELECTRÓNICO?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234" y="2149214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s-ES" sz="1800" dirty="0">
              <a:latin typeface="Arial"/>
              <a:ea typeface="Calibri"/>
              <a:cs typeface="Arial"/>
            </a:endParaRPr>
          </a:p>
          <a:p>
            <a:pPr marL="0" indent="0">
              <a:buNone/>
            </a:pPr>
            <a:r>
              <a:rPr lang="es-ES" sz="1800" dirty="0"/>
              <a:t>El correo electrónico (email) sirve para:</a:t>
            </a:r>
          </a:p>
          <a:p>
            <a:r>
              <a:rPr lang="es-ES" sz="1800" dirty="0"/>
              <a:t>Enviar y recibir mensajes</a:t>
            </a:r>
          </a:p>
          <a:p>
            <a:r>
              <a:rPr lang="es-ES" sz="1800" dirty="0"/>
              <a:t>Enviar documentos</a:t>
            </a:r>
          </a:p>
          <a:p>
            <a:r>
              <a:rPr lang="es-ES" sz="1800" dirty="0"/>
              <a:t>Comunicarnos de forma rápida y segura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/>
              <a:t>Ejemplos de plataformas:</a:t>
            </a:r>
          </a:p>
          <a:p>
            <a:r>
              <a:rPr lang="es-ES" sz="1800" dirty="0"/>
              <a:t>Gmail</a:t>
            </a:r>
          </a:p>
          <a:p>
            <a:r>
              <a:rPr lang="es-ES" sz="1800" dirty="0"/>
              <a:t>Outlook</a:t>
            </a:r>
          </a:p>
          <a:p>
            <a:r>
              <a:rPr lang="es-ES" sz="1800" dirty="0"/>
              <a:t>Correo corporativo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BEF7DB6-414E-74A7-31E9-17B6600F1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98D895F-6C75-CC7A-E254-549F7F1462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59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18358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ENVIAR UN EMAIL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378858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Pasos básicos:</a:t>
            </a:r>
            <a:endParaRPr lang="es-ES" sz="1800" dirty="0"/>
          </a:p>
          <a:p>
            <a:r>
              <a:rPr lang="es-ES" sz="1800" dirty="0"/>
              <a:t>Abrir el correo electrónico</a:t>
            </a:r>
          </a:p>
          <a:p>
            <a:r>
              <a:rPr lang="es-ES" sz="1800" dirty="0"/>
              <a:t>Hacer clic en </a:t>
            </a:r>
            <a:r>
              <a:rPr lang="es-ES" sz="1800" b="1" dirty="0"/>
              <a:t>“Nuevo mensaje”</a:t>
            </a:r>
            <a:endParaRPr lang="es-ES" sz="1800" dirty="0"/>
          </a:p>
          <a:p>
            <a:r>
              <a:rPr lang="es-ES" sz="1800" dirty="0"/>
              <a:t>Escribir la dirección del destinatario</a:t>
            </a:r>
          </a:p>
          <a:p>
            <a:r>
              <a:rPr lang="es-ES" sz="1800" dirty="0"/>
              <a:t>Escribir el </a:t>
            </a:r>
            <a:r>
              <a:rPr lang="es-ES" sz="1800" b="1" dirty="0"/>
              <a:t>asunto</a:t>
            </a:r>
            <a:r>
              <a:rPr lang="es-ES" sz="1800" dirty="0"/>
              <a:t> (tema del mensaje)</a:t>
            </a:r>
          </a:p>
          <a:p>
            <a:r>
              <a:rPr lang="es-ES" sz="1800" dirty="0"/>
              <a:t>Escribir el mensaje</a:t>
            </a:r>
          </a:p>
          <a:p>
            <a:r>
              <a:rPr lang="es-ES" sz="1800" dirty="0"/>
              <a:t>Hacer clic en </a:t>
            </a:r>
            <a:r>
              <a:rPr lang="es-ES" sz="1800" b="1" dirty="0"/>
              <a:t>“Enviar”</a:t>
            </a:r>
            <a:endParaRPr lang="es-ES" sz="1800" dirty="0"/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BBAC8DDE-1724-13F2-6889-7405C02DC8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3AE025FD-EAC4-43DF-E143-30CBCCEBF5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85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3923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PONER PERSONAS EN COPIA (CC)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40" y="2711733"/>
            <a:ext cx="10946920" cy="29610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¿Qué es CC?</a:t>
            </a:r>
            <a:endParaRPr lang="es-ES" sz="1800" dirty="0"/>
          </a:p>
          <a:p>
            <a:r>
              <a:rPr lang="es-ES" sz="1800" dirty="0"/>
              <a:t>CC significa </a:t>
            </a:r>
            <a:r>
              <a:rPr lang="es-ES" sz="1800" i="1" dirty="0"/>
              <a:t>Con copia</a:t>
            </a:r>
            <a:endParaRPr lang="es-ES" sz="1800" dirty="0"/>
          </a:p>
          <a:p>
            <a:r>
              <a:rPr lang="es-ES" sz="1800" dirty="0"/>
              <a:t>Sirve para que otras personas reciban el email</a:t>
            </a:r>
          </a:p>
          <a:p>
            <a:pPr marL="0" indent="0">
              <a:buNone/>
            </a:pPr>
            <a:endParaRPr lang="es-ES" sz="1800" b="1" dirty="0"/>
          </a:p>
          <a:p>
            <a:pPr marL="0" indent="0">
              <a:buNone/>
            </a:pPr>
            <a:r>
              <a:rPr lang="es-ES" sz="1800" b="1" dirty="0"/>
              <a:t>Cómo hacerlo:</a:t>
            </a:r>
            <a:endParaRPr lang="es-ES" sz="1800" dirty="0"/>
          </a:p>
          <a:p>
            <a:r>
              <a:rPr lang="es-ES" sz="1800" dirty="0"/>
              <a:t>En el campo </a:t>
            </a:r>
            <a:r>
              <a:rPr lang="es-ES" sz="1800" b="1" dirty="0"/>
              <a:t>CC</a:t>
            </a:r>
            <a:r>
              <a:rPr lang="es-ES" sz="1800" dirty="0"/>
              <a:t>, escribir las direcciones de las personas</a:t>
            </a:r>
          </a:p>
          <a:p>
            <a:r>
              <a:rPr lang="es-ES" sz="1800" dirty="0"/>
              <a:t>Todas las personas verán quién está en copia</a:t>
            </a:r>
          </a:p>
          <a:p>
            <a:pPr marL="0" indent="0">
              <a:buNone/>
            </a:pPr>
            <a:endParaRPr lang="es-ES" sz="1800" dirty="0"/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51AA29B7-5B9C-8AE6-6F2D-32E9F9E2B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FA10150-6461-1B24-6AAA-5D48E58812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190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D2EC2-BCBB-2B4C-3C7B-817E38439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155FBB-B556-890B-4E50-49C4B86E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3923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PONER PERSONAS EN COPIA (CC)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2BEFE-920A-EA9A-44CB-4520AFB1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40" y="2711733"/>
            <a:ext cx="10946920" cy="36443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Recuerda es muy importante poner en copia:</a:t>
            </a:r>
          </a:p>
          <a:p>
            <a:pPr marL="0" indent="0">
              <a:buNone/>
            </a:pPr>
            <a:r>
              <a:rPr lang="es-ES" sz="1800" b="1" dirty="0"/>
              <a:t>SIEMPRE:</a:t>
            </a:r>
          </a:p>
          <a:p>
            <a:pPr>
              <a:buFontTx/>
              <a:buChar char="-"/>
            </a:pPr>
            <a:r>
              <a:rPr lang="es-ES" sz="1800" dirty="0"/>
              <a:t>Adrián (coordinador): </a:t>
            </a:r>
            <a:r>
              <a:rPr lang="es-ES" sz="1800" dirty="0">
                <a:hlinkClick r:id="rId2"/>
              </a:rPr>
              <a:t>serveiapbcn@ecom.cat</a:t>
            </a:r>
            <a:endParaRPr lang="es-ES" sz="1800" dirty="0"/>
          </a:p>
          <a:p>
            <a:pPr>
              <a:buFontTx/>
              <a:buChar char="-"/>
            </a:pPr>
            <a:r>
              <a:rPr lang="es-ES" sz="1800" dirty="0"/>
              <a:t>Gabriela (técnica): </a:t>
            </a:r>
            <a:r>
              <a:rPr lang="es-ES" sz="1800" dirty="0">
                <a:hlinkClick r:id="rId3"/>
              </a:rPr>
              <a:t>ggarcia@ecom.cat</a:t>
            </a:r>
            <a:endParaRPr lang="es-ES" sz="1800" dirty="0"/>
          </a:p>
          <a:p>
            <a:pPr>
              <a:buFontTx/>
              <a:buChar char="-"/>
            </a:pPr>
            <a:r>
              <a:rPr lang="es-ES" sz="1800" dirty="0"/>
              <a:t>Judit (técnica): </a:t>
            </a:r>
            <a:r>
              <a:rPr lang="es-ES" sz="1800" dirty="0">
                <a:hlinkClick r:id="rId4"/>
              </a:rPr>
              <a:t>jlozano@ecom.cat</a:t>
            </a:r>
            <a:r>
              <a:rPr lang="es-ES" sz="1800" dirty="0"/>
              <a:t> </a:t>
            </a:r>
          </a:p>
          <a:p>
            <a:pPr>
              <a:buFontTx/>
              <a:buChar char="-"/>
            </a:pPr>
            <a:endParaRPr lang="es-ES" sz="1800" dirty="0"/>
          </a:p>
          <a:p>
            <a:pPr marL="0" indent="0">
              <a:buNone/>
            </a:pPr>
            <a:r>
              <a:rPr lang="es-ES" sz="1800" b="1" dirty="0"/>
              <a:t>SI SE TRATA DE TEMAS LABORALES:</a:t>
            </a:r>
          </a:p>
          <a:p>
            <a:pPr>
              <a:buFontTx/>
              <a:buChar char="-"/>
            </a:pPr>
            <a:r>
              <a:rPr lang="es-ES" sz="1800" dirty="0"/>
              <a:t>Recursos Humanos AP: </a:t>
            </a:r>
            <a:r>
              <a:rPr lang="es-ES" sz="1800" dirty="0">
                <a:hlinkClick r:id="rId5"/>
              </a:rPr>
              <a:t>rrhh-ap@ecom.cat</a:t>
            </a:r>
            <a:r>
              <a:rPr lang="es-ES" sz="1800" dirty="0"/>
              <a:t> </a:t>
            </a:r>
          </a:p>
          <a:p>
            <a:pPr>
              <a:buFontTx/>
              <a:buChar char="-"/>
            </a:pPr>
            <a:r>
              <a:rPr lang="es-ES" sz="1800" dirty="0"/>
              <a:t>Mail de la persona cogestora</a:t>
            </a:r>
          </a:p>
          <a:p>
            <a:pPr marL="0" indent="0">
              <a:buNone/>
            </a:pPr>
            <a:endParaRPr lang="es-ES" sz="1800" b="1" dirty="0"/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9394A258-C597-355C-3095-3A62418FD5F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5590440-7628-1C3A-02F1-3841F721B4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054440F7-5AC8-D86C-9924-A57019296D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01E1C2E-830F-1F08-0D18-B526882BDD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250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60111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ADJUNTAR ARCHIVOS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469063"/>
            <a:ext cx="10946920" cy="43028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¿Qué es un archivo adjunto?</a:t>
            </a:r>
            <a:endParaRPr lang="es-ES" sz="1800" dirty="0"/>
          </a:p>
          <a:p>
            <a:r>
              <a:rPr lang="es-ES" sz="1800" dirty="0"/>
              <a:t>Documentos (PDF, Word…)</a:t>
            </a:r>
          </a:p>
          <a:p>
            <a:r>
              <a:rPr lang="es-ES" sz="1800" dirty="0"/>
              <a:t>Imágenes</a:t>
            </a:r>
          </a:p>
          <a:p>
            <a:r>
              <a:rPr lang="es-ES" sz="1800" dirty="0"/>
              <a:t>Otros archivos</a:t>
            </a:r>
          </a:p>
          <a:p>
            <a:pPr marL="0" indent="0">
              <a:buNone/>
            </a:pPr>
            <a:r>
              <a:rPr lang="es-ES" sz="1800" b="1" dirty="0"/>
              <a:t>Pasos:</a:t>
            </a:r>
            <a:endParaRPr lang="es-ES" sz="1800" dirty="0"/>
          </a:p>
          <a:p>
            <a:r>
              <a:rPr lang="es-ES" sz="1800" dirty="0"/>
              <a:t>Hacer clic en el icono del </a:t>
            </a:r>
            <a:r>
              <a:rPr lang="es-ES" sz="1800" b="1" dirty="0"/>
              <a:t>clip 📎</a:t>
            </a:r>
            <a:endParaRPr lang="es-ES" sz="1800" dirty="0"/>
          </a:p>
          <a:p>
            <a:r>
              <a:rPr lang="es-ES" sz="1800" dirty="0"/>
              <a:t>Buscar el archivo en el ordenador o móvil</a:t>
            </a:r>
          </a:p>
          <a:p>
            <a:r>
              <a:rPr lang="es-ES" sz="1800" dirty="0"/>
              <a:t>Seleccionar el archivo</a:t>
            </a:r>
          </a:p>
          <a:p>
            <a:r>
              <a:rPr lang="es-ES" sz="1800" dirty="0"/>
              <a:t>Esperar a que se cargue</a:t>
            </a:r>
          </a:p>
          <a:p>
            <a:r>
              <a:rPr lang="es-ES" sz="1800" dirty="0"/>
              <a:t>Enviar el correo</a:t>
            </a:r>
          </a:p>
          <a:p>
            <a:pPr marL="742950" lvl="1" indent="-285750">
              <a:buFont typeface="Courier New,monospace" panose="020B0604020202020204" pitchFamily="34" charset="0"/>
              <a:buChar char="o"/>
            </a:pPr>
            <a:endParaRPr lang="es-ES" sz="1400" dirty="0">
              <a:latin typeface="Arial"/>
              <a:cs typeface="Arial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05C043DB-FFFC-654F-01C3-703A0A88A4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BBF4B810-5D48-590D-FE70-E2F8ACE2C8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61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970550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ES LA CLAVE PIN?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431050"/>
            <a:ext cx="10946920" cy="26895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dirty="0"/>
              <a:t>La </a:t>
            </a:r>
            <a:r>
              <a:rPr lang="es-ES" sz="1800" b="1" dirty="0"/>
              <a:t>Clave PIN</a:t>
            </a:r>
            <a:r>
              <a:rPr lang="es-ES" sz="1800" dirty="0"/>
              <a:t> es un sistema para:</a:t>
            </a:r>
          </a:p>
          <a:p>
            <a:r>
              <a:rPr lang="es-ES" sz="1800" dirty="0"/>
              <a:t>Identificarse de forma segura</a:t>
            </a:r>
          </a:p>
          <a:p>
            <a:r>
              <a:rPr lang="es-ES" sz="1800" dirty="0"/>
              <a:t>Hacer trámites online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/>
              <a:t>Se puede usar con:</a:t>
            </a:r>
          </a:p>
          <a:p>
            <a:r>
              <a:rPr lang="es-ES" sz="1800" b="1" dirty="0"/>
              <a:t>DNI</a:t>
            </a:r>
            <a:endParaRPr lang="es-ES" sz="1800" dirty="0"/>
          </a:p>
          <a:p>
            <a:r>
              <a:rPr lang="es-ES" sz="1800" b="1" dirty="0"/>
              <a:t>NIE</a:t>
            </a:r>
            <a:endParaRPr lang="es-ES" sz="1800" dirty="0"/>
          </a:p>
          <a:p>
            <a:pPr marL="0" indent="0">
              <a:buNone/>
            </a:pPr>
            <a:endParaRPr lang="es-E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6C6D52F-6693-598D-0526-1320D56D97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FF343F76-65B7-7BA7-060E-D0ED69E48A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2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1085372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OBTENER LA CLAVE PIN (DNI / NIE)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518" y="2734207"/>
            <a:ext cx="4820728" cy="20427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Opciones habituales:</a:t>
            </a:r>
            <a:endParaRPr lang="es-ES" sz="1800" dirty="0"/>
          </a:p>
          <a:p>
            <a:r>
              <a:rPr lang="es-ES" sz="1800" dirty="0"/>
              <a:t>A través de una </a:t>
            </a:r>
            <a:r>
              <a:rPr lang="es-ES" sz="1800" b="1" dirty="0"/>
              <a:t>web oficial</a:t>
            </a:r>
            <a:endParaRPr lang="es-ES" sz="1800" dirty="0"/>
          </a:p>
          <a:p>
            <a:r>
              <a:rPr lang="es-ES" sz="1800" dirty="0"/>
              <a:t>Mediante una </a:t>
            </a:r>
            <a:r>
              <a:rPr lang="es-ES" sz="1800" b="1" dirty="0"/>
              <a:t>app móvil</a:t>
            </a:r>
            <a:endParaRPr lang="es-ES" sz="1800" dirty="0"/>
          </a:p>
          <a:p>
            <a:r>
              <a:rPr lang="es-ES" sz="1800" dirty="0"/>
              <a:t>En una oficina (con cita previa)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FAFD2C1B-8839-3149-8A37-FC09233C4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17" y="280926"/>
            <a:ext cx="2911155" cy="50880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E29268F-E816-AC71-67CE-9AC969B97A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815" y="284054"/>
            <a:ext cx="1758342" cy="50704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8599E7E-042C-5FB7-029E-6E25A00EAB8B}"/>
              </a:ext>
            </a:extLst>
          </p:cNvPr>
          <p:cNvSpPr txBox="1"/>
          <p:nvPr/>
        </p:nvSpPr>
        <p:spPr>
          <a:xfrm>
            <a:off x="5444254" y="2712977"/>
            <a:ext cx="60932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sz="1800" dirty="0"/>
              <a:t>Normalmente se necesita: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/>
              <a:t>DNI o 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/>
              <a:t>Fecha de validez o número de soporte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/>
              <a:t>Teléfono móvil</a:t>
            </a:r>
          </a:p>
          <a:p>
            <a:endParaRPr lang="es-ES" sz="1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DA01BA4-136B-06AA-30CE-3463FAF23FF8}"/>
              </a:ext>
            </a:extLst>
          </p:cNvPr>
          <p:cNvSpPr txBox="1"/>
          <p:nvPr/>
        </p:nvSpPr>
        <p:spPr>
          <a:xfrm>
            <a:off x="781396" y="5085855"/>
            <a:ext cx="79331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sz="2800" dirty="0"/>
              <a:t>⚠️ La clave es personal y no se debe compartir.</a:t>
            </a:r>
          </a:p>
        </p:txBody>
      </p:sp>
    </p:spTree>
    <p:extLst>
      <p:ext uri="{BB962C8B-B14F-4D97-AF65-F5344CB8AC3E}">
        <p14:creationId xmlns:p14="http://schemas.microsoft.com/office/powerpoint/2010/main" val="1594074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FDC58CD53C5742BAE244367685EC29" ma:contentTypeVersion="18" ma:contentTypeDescription="Crear nuevo documento." ma:contentTypeScope="" ma:versionID="3e5062b915f0447ee0f48015da993cda">
  <xsd:schema xmlns:xsd="http://www.w3.org/2001/XMLSchema" xmlns:xs="http://www.w3.org/2001/XMLSchema" xmlns:p="http://schemas.microsoft.com/office/2006/metadata/properties" xmlns:ns2="569fb5bb-72c9-4cb4-bc01-2c2d0b7632d8" xmlns:ns3="f21ce1c5-ce8e-4333-82ea-9824e0952d66" targetNamespace="http://schemas.microsoft.com/office/2006/metadata/properties" ma:root="true" ma:fieldsID="46d40f0c827e4261005a6a5ae878b8de" ns2:_="" ns3:_="">
    <xsd:import namespace="569fb5bb-72c9-4cb4-bc01-2c2d0b7632d8"/>
    <xsd:import namespace="f21ce1c5-ce8e-4333-82ea-9824e0952d6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fb5bb-72c9-4cb4-bc01-2c2d0b7632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18a056-32d3-4da0-946e-5a21dc09f136}" ma:internalName="TaxCatchAll" ma:showField="CatchAllData" ma:web="569fb5bb-72c9-4cb4-bc01-2c2d0b7632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1ce1c5-ce8e-4333-82ea-9824e0952d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80a6bc1-501b-4544-9af4-bad93b28aa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1ce1c5-ce8e-4333-82ea-9824e0952d66">
      <Terms xmlns="http://schemas.microsoft.com/office/infopath/2007/PartnerControls"/>
    </lcf76f155ced4ddcb4097134ff3c332f>
    <TaxCatchAll xmlns="569fb5bb-72c9-4cb4-bc01-2c2d0b7632d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48617D-3773-4A43-8ED9-34799B8F4C7C}">
  <ds:schemaRefs>
    <ds:schemaRef ds:uri="569fb5bb-72c9-4cb4-bc01-2c2d0b7632d8"/>
    <ds:schemaRef ds:uri="f21ce1c5-ce8e-4333-82ea-9824e0952d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A5266EA-4D28-4030-82E5-9B48993A1299}">
  <ds:schemaRefs>
    <ds:schemaRef ds:uri="569fb5bb-72c9-4cb4-bc01-2c2d0b7632d8"/>
    <ds:schemaRef ds:uri="f21ce1c5-ce8e-4333-82ea-9824e0952d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B87360F-B7CC-452A-857F-866F8D0156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551</Words>
  <Application>Microsoft Office PowerPoint</Application>
  <PresentationFormat>Panorámica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Arial Nova</vt:lpstr>
      <vt:lpstr>Calibri</vt:lpstr>
      <vt:lpstr>Calibri Light</vt:lpstr>
      <vt:lpstr>Courier New,monospace</vt:lpstr>
      <vt:lpstr>Wingdings</vt:lpstr>
      <vt:lpstr>Tema de Office</vt:lpstr>
      <vt:lpstr> Competencias digitales</vt:lpstr>
      <vt:lpstr>Objetivo</vt:lpstr>
      <vt:lpstr>¿QUÉ ES EL CORREO ELECTRÓNICO?</vt:lpstr>
      <vt:lpstr>CÓMO ENVIAR UN EMAIL</vt:lpstr>
      <vt:lpstr>CÓMO PONER PERSONAS EN COPIA (CC)</vt:lpstr>
      <vt:lpstr>CÓMO PONER PERSONAS EN COPIA (CC)</vt:lpstr>
      <vt:lpstr>CÓMO ADJUNTAR ARCHIVOS</vt:lpstr>
      <vt:lpstr>¿QUÉ ES LA CLAVE PIN?</vt:lpstr>
      <vt:lpstr>CÓMO OBTENER LA CLAVE PIN (DNI / NIE)</vt:lpstr>
      <vt:lpstr>¿QUÉ ES LA FIRMA DIGITAL?</vt:lpstr>
      <vt:lpstr>CÓMO FIRMAR DIGITALMENTE</vt:lpstr>
      <vt:lpstr>CÓMO DESCARGAR EL ARCHIVO DE LAS NÓMINAS</vt:lpstr>
      <vt:lpstr>CONSEJOS IMPORTANTES</vt:lpstr>
      <vt:lpstr>Las competencias digitales…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Judit Lozano Carbí</cp:lastModifiedBy>
  <cp:revision>100</cp:revision>
  <dcterms:created xsi:type="dcterms:W3CDTF">2023-09-12T06:37:30Z</dcterms:created>
  <dcterms:modified xsi:type="dcterms:W3CDTF">2025-12-24T12:11:31Z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0x010100B5FDC58CD53C5742BAE244367685EC29</vt:lpwstr>
  </property>
  <property fmtid="{D5CDD505-2E9C-101B-9397-08002B2CF9AE}" pid="3" name="MediaServiceImageTags">
    <vt:lpwstr/>
  </property>
</Properties>
</file>